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3"/>
  </p:notesMasterIdLst>
  <p:handoutMasterIdLst>
    <p:handoutMasterId r:id="rId24"/>
  </p:handoutMasterIdLst>
  <p:sldIdLst>
    <p:sldId id="256" r:id="rId5"/>
    <p:sldId id="257" r:id="rId6"/>
    <p:sldId id="273" r:id="rId7"/>
    <p:sldId id="299" r:id="rId8"/>
    <p:sldId id="274" r:id="rId9"/>
    <p:sldId id="288" r:id="rId10"/>
    <p:sldId id="287" r:id="rId11"/>
    <p:sldId id="295" r:id="rId12"/>
    <p:sldId id="284" r:id="rId13"/>
    <p:sldId id="285" r:id="rId14"/>
    <p:sldId id="296" r:id="rId15"/>
    <p:sldId id="298" r:id="rId16"/>
    <p:sldId id="297" r:id="rId17"/>
    <p:sldId id="280" r:id="rId18"/>
    <p:sldId id="294" r:id="rId19"/>
    <p:sldId id="281" r:id="rId20"/>
    <p:sldId id="282" r:id="rId21"/>
    <p:sldId id="283"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263B67-BFE2-451E-817A-3D38AB11D488}" v="10" dt="2026-05-04T13:08:10.9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3" d="100"/>
          <a:sy n="63" d="100"/>
        </p:scale>
        <p:origin x="804" y="32"/>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mer, Keith (kw6m)" userId="57b1e2aa-bd79-48e8-b8db-53e62ca593ce" providerId="ADAL" clId="{3573B017-395C-4B39-8478-191CFF9F72DE}"/>
    <pc:docChg chg="undo custSel addSld delSld modSld modNotesMaster modHandout">
      <pc:chgData name="Weimer, Keith (kw6m)" userId="57b1e2aa-bd79-48e8-b8db-53e62ca593ce" providerId="ADAL" clId="{3573B017-395C-4B39-8478-191CFF9F72DE}" dt="2026-05-04T18:46:40.326" v="1643" actId="6549"/>
      <pc:docMkLst>
        <pc:docMk/>
      </pc:docMkLst>
      <pc:sldChg chg="addSp delSp modSp mod">
        <pc:chgData name="Weimer, Keith (kw6m)" userId="57b1e2aa-bd79-48e8-b8db-53e62ca593ce" providerId="ADAL" clId="{3573B017-395C-4B39-8478-191CFF9F72DE}" dt="2026-05-04T13:10:36.083" v="1642" actId="14100"/>
        <pc:sldMkLst>
          <pc:docMk/>
          <pc:sldMk cId="1384920232" sldId="273"/>
        </pc:sldMkLst>
        <pc:spChg chg="del mod">
          <ac:chgData name="Weimer, Keith (kw6m)" userId="57b1e2aa-bd79-48e8-b8db-53e62ca593ce" providerId="ADAL" clId="{3573B017-395C-4B39-8478-191CFF9F72DE}" dt="2026-05-04T13:07:58.544" v="1614" actId="478"/>
          <ac:spMkLst>
            <pc:docMk/>
            <pc:sldMk cId="1384920232" sldId="273"/>
            <ac:spMk id="4" creationId="{96F71059-7D22-8E24-6177-6D7327186EBA}"/>
          </ac:spMkLst>
        </pc:spChg>
        <pc:spChg chg="mod">
          <ac:chgData name="Weimer, Keith (kw6m)" userId="57b1e2aa-bd79-48e8-b8db-53e62ca593ce" providerId="ADAL" clId="{3573B017-395C-4B39-8478-191CFF9F72DE}" dt="2026-05-04T13:09:51.661" v="1635" actId="14100"/>
          <ac:spMkLst>
            <pc:docMk/>
            <pc:sldMk cId="1384920232" sldId="273"/>
            <ac:spMk id="13" creationId="{00000000-0000-0000-0000-000000000000}"/>
          </ac:spMkLst>
        </pc:spChg>
        <pc:spChg chg="add del mod">
          <ac:chgData name="Weimer, Keith (kw6m)" userId="57b1e2aa-bd79-48e8-b8db-53e62ca593ce" providerId="ADAL" clId="{3573B017-395C-4B39-8478-191CFF9F72DE}" dt="2026-05-04T13:10:36.083" v="1642" actId="14100"/>
          <ac:spMkLst>
            <pc:docMk/>
            <pc:sldMk cId="1384920232" sldId="273"/>
            <ac:spMk id="14" creationId="{00000000-0000-0000-0000-000000000000}"/>
          </ac:spMkLst>
        </pc:spChg>
        <pc:graphicFrameChg chg="add del">
          <ac:chgData name="Weimer, Keith (kw6m)" userId="57b1e2aa-bd79-48e8-b8db-53e62ca593ce" providerId="ADAL" clId="{3573B017-395C-4B39-8478-191CFF9F72DE}" dt="2026-05-04T13:00:29.022" v="1493" actId="26606"/>
          <ac:graphicFrameMkLst>
            <pc:docMk/>
            <pc:sldMk cId="1384920232" sldId="273"/>
            <ac:graphicFrameMk id="16" creationId="{EA6E8E7A-8E3D-6298-797A-EC619B3238B4}"/>
          </ac:graphicFrameMkLst>
        </pc:graphicFrameChg>
        <pc:picChg chg="mod">
          <ac:chgData name="Weimer, Keith (kw6m)" userId="57b1e2aa-bd79-48e8-b8db-53e62ca593ce" providerId="ADAL" clId="{3573B017-395C-4B39-8478-191CFF9F72DE}" dt="2026-05-04T13:10:19.944" v="1640" actId="14100"/>
          <ac:picMkLst>
            <pc:docMk/>
            <pc:sldMk cId="1384920232" sldId="273"/>
            <ac:picMk id="3" creationId="{EC201232-0617-34A4-7FC9-C8B53C271E0B}"/>
          </ac:picMkLst>
        </pc:picChg>
        <pc:picChg chg="add del">
          <ac:chgData name="Weimer, Keith (kw6m)" userId="57b1e2aa-bd79-48e8-b8db-53e62ca593ce" providerId="ADAL" clId="{3573B017-395C-4B39-8478-191CFF9F72DE}" dt="2026-05-04T13:07:13.926" v="1606" actId="478"/>
          <ac:picMkLst>
            <pc:docMk/>
            <pc:sldMk cId="1384920232" sldId="273"/>
            <ac:picMk id="7" creationId="{ECA5D6AB-1A53-3AF4-6D30-BF4E1D81396B}"/>
          </ac:picMkLst>
        </pc:picChg>
      </pc:sldChg>
      <pc:sldChg chg="modSp mod">
        <pc:chgData name="Weimer, Keith (kw6m)" userId="57b1e2aa-bd79-48e8-b8db-53e62ca593ce" providerId="ADAL" clId="{3573B017-395C-4B39-8478-191CFF9F72DE}" dt="2026-05-04T18:46:40.326" v="1643" actId="6549"/>
        <pc:sldMkLst>
          <pc:docMk/>
          <pc:sldMk cId="4163860917" sldId="280"/>
        </pc:sldMkLst>
        <pc:spChg chg="mod">
          <ac:chgData name="Weimer, Keith (kw6m)" userId="57b1e2aa-bd79-48e8-b8db-53e62ca593ce" providerId="ADAL" clId="{3573B017-395C-4B39-8478-191CFF9F72DE}" dt="2026-05-02T14:38:08.736" v="1362" actId="14100"/>
          <ac:spMkLst>
            <pc:docMk/>
            <pc:sldMk cId="4163860917" sldId="280"/>
            <ac:spMk id="13" creationId="{00000000-0000-0000-0000-000000000000}"/>
          </ac:spMkLst>
        </pc:spChg>
        <pc:spChg chg="mod">
          <ac:chgData name="Weimer, Keith (kw6m)" userId="57b1e2aa-bd79-48e8-b8db-53e62ca593ce" providerId="ADAL" clId="{3573B017-395C-4B39-8478-191CFF9F72DE}" dt="2026-05-04T18:46:40.326" v="1643" actId="6549"/>
          <ac:spMkLst>
            <pc:docMk/>
            <pc:sldMk cId="4163860917" sldId="280"/>
            <ac:spMk id="14" creationId="{00000000-0000-0000-0000-000000000000}"/>
          </ac:spMkLst>
        </pc:spChg>
      </pc:sldChg>
      <pc:sldChg chg="modSp mod">
        <pc:chgData name="Weimer, Keith (kw6m)" userId="57b1e2aa-bd79-48e8-b8db-53e62ca593ce" providerId="ADAL" clId="{3573B017-395C-4B39-8478-191CFF9F72DE}" dt="2026-04-30T19:22:35.682" v="830" actId="113"/>
        <pc:sldMkLst>
          <pc:docMk/>
          <pc:sldMk cId="3606794496" sldId="281"/>
        </pc:sldMkLst>
        <pc:spChg chg="mod">
          <ac:chgData name="Weimer, Keith (kw6m)" userId="57b1e2aa-bd79-48e8-b8db-53e62ca593ce" providerId="ADAL" clId="{3573B017-395C-4B39-8478-191CFF9F72DE}" dt="2026-04-30T19:22:35.682" v="830" actId="113"/>
          <ac:spMkLst>
            <pc:docMk/>
            <pc:sldMk cId="3606794496" sldId="281"/>
            <ac:spMk id="3" creationId="{05C82D99-F274-E86B-E2BB-02DFFB9E2EC3}"/>
          </ac:spMkLst>
        </pc:spChg>
      </pc:sldChg>
      <pc:sldChg chg="modSp mod">
        <pc:chgData name="Weimer, Keith (kw6m)" userId="57b1e2aa-bd79-48e8-b8db-53e62ca593ce" providerId="ADAL" clId="{3573B017-395C-4B39-8478-191CFF9F72DE}" dt="2026-04-30T19:30:20.674" v="951" actId="14100"/>
        <pc:sldMkLst>
          <pc:docMk/>
          <pc:sldMk cId="2508520436" sldId="282"/>
        </pc:sldMkLst>
        <pc:spChg chg="mod">
          <ac:chgData name="Weimer, Keith (kw6m)" userId="57b1e2aa-bd79-48e8-b8db-53e62ca593ce" providerId="ADAL" clId="{3573B017-395C-4B39-8478-191CFF9F72DE}" dt="2026-04-30T19:30:20.674" v="951" actId="14100"/>
          <ac:spMkLst>
            <pc:docMk/>
            <pc:sldMk cId="2508520436" sldId="282"/>
            <ac:spMk id="3" creationId="{27BEF3EA-8049-A936-78F4-D08029B56022}"/>
          </ac:spMkLst>
        </pc:spChg>
      </pc:sldChg>
      <pc:sldChg chg="modSp mod">
        <pc:chgData name="Weimer, Keith (kw6m)" userId="57b1e2aa-bd79-48e8-b8db-53e62ca593ce" providerId="ADAL" clId="{3573B017-395C-4B39-8478-191CFF9F72DE}" dt="2026-04-30T19:34:33.380" v="990" actId="20577"/>
        <pc:sldMkLst>
          <pc:docMk/>
          <pc:sldMk cId="971040065" sldId="283"/>
        </pc:sldMkLst>
        <pc:spChg chg="mod">
          <ac:chgData name="Weimer, Keith (kw6m)" userId="57b1e2aa-bd79-48e8-b8db-53e62ca593ce" providerId="ADAL" clId="{3573B017-395C-4B39-8478-191CFF9F72DE}" dt="2026-04-30T19:34:03.118" v="983" actId="14100"/>
          <ac:spMkLst>
            <pc:docMk/>
            <pc:sldMk cId="971040065" sldId="283"/>
            <ac:spMk id="2" creationId="{FC9A3332-05E5-6EAB-E2C3-94983F7DAD9B}"/>
          </ac:spMkLst>
        </pc:spChg>
        <pc:spChg chg="mod">
          <ac:chgData name="Weimer, Keith (kw6m)" userId="57b1e2aa-bd79-48e8-b8db-53e62ca593ce" providerId="ADAL" clId="{3573B017-395C-4B39-8478-191CFF9F72DE}" dt="2026-04-30T19:34:33.380" v="990" actId="20577"/>
          <ac:spMkLst>
            <pc:docMk/>
            <pc:sldMk cId="971040065" sldId="283"/>
            <ac:spMk id="3" creationId="{39E4B041-5FAF-4EC8-46A2-EA4B60174CE6}"/>
          </ac:spMkLst>
        </pc:spChg>
      </pc:sldChg>
      <pc:sldChg chg="del">
        <pc:chgData name="Weimer, Keith (kw6m)" userId="57b1e2aa-bd79-48e8-b8db-53e62ca593ce" providerId="ADAL" clId="{3573B017-395C-4B39-8478-191CFF9F72DE}" dt="2026-05-03T19:22:16.550" v="1488" actId="47"/>
        <pc:sldMkLst>
          <pc:docMk/>
          <pc:sldMk cId="1744315533" sldId="293"/>
        </pc:sldMkLst>
      </pc:sldChg>
      <pc:sldChg chg="modSp mod">
        <pc:chgData name="Weimer, Keith (kw6m)" userId="57b1e2aa-bd79-48e8-b8db-53e62ca593ce" providerId="ADAL" clId="{3573B017-395C-4B39-8478-191CFF9F72DE}" dt="2026-05-03T18:31:19.601" v="1487" actId="14100"/>
        <pc:sldMkLst>
          <pc:docMk/>
          <pc:sldMk cId="2441083011" sldId="296"/>
        </pc:sldMkLst>
        <pc:spChg chg="mod">
          <ac:chgData name="Weimer, Keith (kw6m)" userId="57b1e2aa-bd79-48e8-b8db-53e62ca593ce" providerId="ADAL" clId="{3573B017-395C-4B39-8478-191CFF9F72DE}" dt="2026-04-28T23:57:43.265" v="438" actId="14100"/>
          <ac:spMkLst>
            <pc:docMk/>
            <pc:sldMk cId="2441083011" sldId="296"/>
            <ac:spMk id="2" creationId="{27EF9073-E146-4BBE-501C-4C610C60BB34}"/>
          </ac:spMkLst>
        </pc:spChg>
        <pc:spChg chg="mod">
          <ac:chgData name="Weimer, Keith (kw6m)" userId="57b1e2aa-bd79-48e8-b8db-53e62ca593ce" providerId="ADAL" clId="{3573B017-395C-4B39-8478-191CFF9F72DE}" dt="2026-05-03T18:31:19.601" v="1487" actId="14100"/>
          <ac:spMkLst>
            <pc:docMk/>
            <pc:sldMk cId="2441083011" sldId="296"/>
            <ac:spMk id="3" creationId="{37ED0886-FB4B-994B-3713-8E6532489170}"/>
          </ac:spMkLst>
        </pc:spChg>
      </pc:sldChg>
      <pc:sldChg chg="modSp new mod">
        <pc:chgData name="Weimer, Keith (kw6m)" userId="57b1e2aa-bd79-48e8-b8db-53e62ca593ce" providerId="ADAL" clId="{3573B017-395C-4B39-8478-191CFF9F72DE}" dt="2026-05-02T14:09:20.643" v="1073" actId="20577"/>
        <pc:sldMkLst>
          <pc:docMk/>
          <pc:sldMk cId="1947099418" sldId="297"/>
        </pc:sldMkLst>
        <pc:spChg chg="mod">
          <ac:chgData name="Weimer, Keith (kw6m)" userId="57b1e2aa-bd79-48e8-b8db-53e62ca593ce" providerId="ADAL" clId="{3573B017-395C-4B39-8478-191CFF9F72DE}" dt="2026-04-30T16:35:48.450" v="713" actId="14100"/>
          <ac:spMkLst>
            <pc:docMk/>
            <pc:sldMk cId="1947099418" sldId="297"/>
            <ac:spMk id="2" creationId="{83643FC3-F1DD-E502-BCB3-A846455F3B19}"/>
          </ac:spMkLst>
        </pc:spChg>
        <pc:spChg chg="mod">
          <ac:chgData name="Weimer, Keith (kw6m)" userId="57b1e2aa-bd79-48e8-b8db-53e62ca593ce" providerId="ADAL" clId="{3573B017-395C-4B39-8478-191CFF9F72DE}" dt="2026-05-02T14:09:20.643" v="1073" actId="20577"/>
          <ac:spMkLst>
            <pc:docMk/>
            <pc:sldMk cId="1947099418" sldId="297"/>
            <ac:spMk id="3" creationId="{B819786D-EBA0-F012-B4A4-746C7B72A5CC}"/>
          </ac:spMkLst>
        </pc:spChg>
      </pc:sldChg>
      <pc:sldChg chg="addSp delSp modSp new mod">
        <pc:chgData name="Weimer, Keith (kw6m)" userId="57b1e2aa-bd79-48e8-b8db-53e62ca593ce" providerId="ADAL" clId="{3573B017-395C-4B39-8478-191CFF9F72DE}" dt="2026-05-03T17:46:56.296" v="1485" actId="1036"/>
        <pc:sldMkLst>
          <pc:docMk/>
          <pc:sldMk cId="2521660284" sldId="298"/>
        </pc:sldMkLst>
        <pc:spChg chg="mod">
          <ac:chgData name="Weimer, Keith (kw6m)" userId="57b1e2aa-bd79-48e8-b8db-53e62ca593ce" providerId="ADAL" clId="{3573B017-395C-4B39-8478-191CFF9F72DE}" dt="2026-05-02T14:08:41.281" v="1068" actId="14100"/>
          <ac:spMkLst>
            <pc:docMk/>
            <pc:sldMk cId="2521660284" sldId="298"/>
            <ac:spMk id="2" creationId="{A00B63FF-047B-20D3-48CD-639C2B1E0BDE}"/>
          </ac:spMkLst>
        </pc:spChg>
        <pc:picChg chg="add mod ord">
          <ac:chgData name="Weimer, Keith (kw6m)" userId="57b1e2aa-bd79-48e8-b8db-53e62ca593ce" providerId="ADAL" clId="{3573B017-395C-4B39-8478-191CFF9F72DE}" dt="2026-05-03T17:46:56.296" v="1485" actId="1036"/>
          <ac:picMkLst>
            <pc:docMk/>
            <pc:sldMk cId="2521660284" sldId="298"/>
            <ac:picMk id="5" creationId="{90E8295C-13EC-2CD0-1BE6-B0389B366BC9}"/>
          </ac:picMkLst>
        </pc:picChg>
      </pc:sldChg>
      <pc:sldChg chg="addSp delSp modSp new mod setBg">
        <pc:chgData name="Weimer, Keith (kw6m)" userId="57b1e2aa-bd79-48e8-b8db-53e62ca593ce" providerId="ADAL" clId="{3573B017-395C-4B39-8478-191CFF9F72DE}" dt="2026-05-04T13:06:58.447" v="1603" actId="20577"/>
        <pc:sldMkLst>
          <pc:docMk/>
          <pc:sldMk cId="1587422857" sldId="299"/>
        </pc:sldMkLst>
        <pc:spChg chg="mod">
          <ac:chgData name="Weimer, Keith (kw6m)" userId="57b1e2aa-bd79-48e8-b8db-53e62ca593ce" providerId="ADAL" clId="{3573B017-395C-4B39-8478-191CFF9F72DE}" dt="2026-05-04T13:04:02.178" v="1585" actId="26606"/>
          <ac:spMkLst>
            <pc:docMk/>
            <pc:sldMk cId="1587422857" sldId="299"/>
            <ac:spMk id="2" creationId="{ABD2AE98-A233-31B5-B056-F181F5130747}"/>
          </ac:spMkLst>
        </pc:spChg>
        <pc:spChg chg="add del mod">
          <ac:chgData name="Weimer, Keith (kw6m)" userId="57b1e2aa-bd79-48e8-b8db-53e62ca593ce" providerId="ADAL" clId="{3573B017-395C-4B39-8478-191CFF9F72DE}" dt="2026-05-04T13:06:58.447" v="1603" actId="20577"/>
          <ac:spMkLst>
            <pc:docMk/>
            <pc:sldMk cId="1587422857" sldId="299"/>
            <ac:spMk id="3" creationId="{E35253C3-685E-E055-3F8A-22F52A23F6F6}"/>
          </ac:spMkLst>
        </pc:spChg>
        <pc:spChg chg="add del mod">
          <ac:chgData name="Weimer, Keith (kw6m)" userId="57b1e2aa-bd79-48e8-b8db-53e62ca593ce" providerId="ADAL" clId="{3573B017-395C-4B39-8478-191CFF9F72DE}" dt="2026-05-04T13:01:52.294" v="1529" actId="478"/>
          <ac:spMkLst>
            <pc:docMk/>
            <pc:sldMk cId="1587422857" sldId="299"/>
            <ac:spMk id="6" creationId="{49CCF8CF-349F-B313-A6D3-E9EC8CA635DC}"/>
          </ac:spMkLst>
        </pc:spChg>
        <pc:spChg chg="add mod">
          <ac:chgData name="Weimer, Keith (kw6m)" userId="57b1e2aa-bd79-48e8-b8db-53e62ca593ce" providerId="ADAL" clId="{3573B017-395C-4B39-8478-191CFF9F72DE}" dt="2026-05-04T13:06:27.596" v="1596" actId="1076"/>
          <ac:spMkLst>
            <pc:docMk/>
            <pc:sldMk cId="1587422857" sldId="299"/>
            <ac:spMk id="10" creationId="{EC1F0C26-93C8-3A09-6C5B-3195D2ECAFF9}"/>
          </ac:spMkLst>
        </pc:spChg>
        <pc:spChg chg="add del">
          <ac:chgData name="Weimer, Keith (kw6m)" userId="57b1e2aa-bd79-48e8-b8db-53e62ca593ce" providerId="ADAL" clId="{3573B017-395C-4B39-8478-191CFF9F72DE}" dt="2026-05-04T13:04:02.178" v="1585" actId="26606"/>
          <ac:spMkLst>
            <pc:docMk/>
            <pc:sldMk cId="1587422857" sldId="299"/>
            <ac:spMk id="13" creationId="{8B836880-BF75-4385-9994-9270F8ACF1A7}"/>
          </ac:spMkLst>
        </pc:spChg>
        <pc:spChg chg="add del">
          <ac:chgData name="Weimer, Keith (kw6m)" userId="57b1e2aa-bd79-48e8-b8db-53e62ca593ce" providerId="ADAL" clId="{3573B017-395C-4B39-8478-191CFF9F72DE}" dt="2026-05-04T13:04:02.178" v="1585" actId="26606"/>
          <ac:spMkLst>
            <pc:docMk/>
            <pc:sldMk cId="1587422857" sldId="299"/>
            <ac:spMk id="17" creationId="{38D32B90-922C-4411-A898-3F03AA808A09}"/>
          </ac:spMkLst>
        </pc:spChg>
        <pc:picChg chg="add mod">
          <ac:chgData name="Weimer, Keith (kw6m)" userId="57b1e2aa-bd79-48e8-b8db-53e62ca593ce" providerId="ADAL" clId="{3573B017-395C-4B39-8478-191CFF9F72DE}" dt="2026-05-04T13:01:14.066" v="1523"/>
          <ac:picMkLst>
            <pc:docMk/>
            <pc:sldMk cId="1587422857" sldId="299"/>
            <ac:picMk id="4" creationId="{86B915AA-315F-8FD2-5C5C-74C9E3097228}"/>
          </ac:picMkLst>
        </pc:picChg>
        <pc:picChg chg="add del mod">
          <ac:chgData name="Weimer, Keith (kw6m)" userId="57b1e2aa-bd79-48e8-b8db-53e62ca593ce" providerId="ADAL" clId="{3573B017-395C-4B39-8478-191CFF9F72DE}" dt="2026-05-04T13:01:55.660" v="1537"/>
          <ac:picMkLst>
            <pc:docMk/>
            <pc:sldMk cId="1587422857" sldId="299"/>
            <ac:picMk id="7" creationId="{ECA5D6AB-1A53-3AF4-6D30-BF4E1D81396B}"/>
          </ac:picMkLst>
        </pc:picChg>
        <pc:picChg chg="add mod">
          <ac:chgData name="Weimer, Keith (kw6m)" userId="57b1e2aa-bd79-48e8-b8db-53e62ca593ce" providerId="ADAL" clId="{3573B017-395C-4B39-8478-191CFF9F72DE}" dt="2026-05-04T13:06:38.319" v="1598" actId="1076"/>
          <ac:picMkLst>
            <pc:docMk/>
            <pc:sldMk cId="1587422857" sldId="299"/>
            <ac:picMk id="8" creationId="{94C7F2BA-E84B-4517-9C27-07C13D3B8DD2}"/>
          </ac:picMkLst>
        </pc:picChg>
        <pc:picChg chg="add del">
          <ac:chgData name="Weimer, Keith (kw6m)" userId="57b1e2aa-bd79-48e8-b8db-53e62ca593ce" providerId="ADAL" clId="{3573B017-395C-4B39-8478-191CFF9F72DE}" dt="2026-05-04T13:04:02.178" v="1585" actId="26606"/>
          <ac:picMkLst>
            <pc:docMk/>
            <pc:sldMk cId="1587422857" sldId="299"/>
            <ac:picMk id="15" creationId="{26BCFBE2-C65F-42E3-A14A-5D04B9842E4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3CEAAF3-9831-450B-8D59-2C09DB96C8FC}" type="datetimeFigureOut">
              <a:rPr lang="en-US"/>
              <a:t>5/3/2026</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50CD79-FC16-4410-AB61-17F26E6D3BC8}" type="datetimeFigureOut">
              <a:rPr lang="en-US"/>
              <a:t>5/3/2026</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02B9795-92DC-40DC-A1CA-9A4B349D7824}" type="datetimeFigureOut">
              <a:rPr lang="en-US" smtClean="0"/>
              <a:pPr/>
              <a:t>5/3/2026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41315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pPr/>
              <a:t>5/3/2026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4238164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02B9795-92DC-40DC-A1CA-9A4B349D7824}" type="datetimeFigureOut">
              <a:rPr lang="en-US" smtClean="0"/>
              <a:pPr/>
              <a:t>5/3/2026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733301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02B9795-92DC-40DC-A1CA-9A4B349D7824}" type="datetimeFigureOut">
              <a:rPr lang="en-US" smtClean="0"/>
              <a:pPr/>
              <a:t>5/3/2026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FF54DE5-C571-48E8-A5BC-B369434E2F44}"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0763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02B9795-92DC-40DC-A1CA-9A4B349D7824}" type="datetimeFigureOut">
              <a:rPr lang="en-US" smtClean="0"/>
              <a:pPr/>
              <a:t>5/3/2026</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1754787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02B9795-92DC-40DC-A1CA-9A4B349D7824}" type="datetimeFigureOut">
              <a:rPr lang="en-US" smtClean="0"/>
              <a:pPr/>
              <a:t>5/3/2026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2545101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02B9795-92DC-40DC-A1CA-9A4B349D7824}" type="datetimeFigureOut">
              <a:rPr lang="en-US" smtClean="0"/>
              <a:pPr/>
              <a:t>5/3/2026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978939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5/3/2026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7895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02B9795-92DC-40DC-A1CA-9A4B349D7824}" type="datetimeFigureOut">
              <a:rPr lang="en-US" smtClean="0"/>
              <a:t>5/3/2026</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25532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Tree>
    <p:extLst>
      <p:ext uri="{BB962C8B-B14F-4D97-AF65-F5344CB8AC3E}">
        <p14:creationId xmlns:p14="http://schemas.microsoft.com/office/powerpoint/2010/main" val="188041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5/3/2026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420466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02B9795-92DC-40DC-A1CA-9A4B349D7824}" type="datetimeFigureOut">
              <a:rPr lang="en-US" smtClean="0"/>
              <a:t>5/3/2026</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17717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2B9795-92DC-40DC-A1CA-9A4B349D7824}" type="datetimeFigureOut">
              <a:rPr lang="en-US" smtClean="0"/>
              <a:t>5/3/2026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42850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2B9795-92DC-40DC-A1CA-9A4B349D7824}" type="datetimeFigureOut">
              <a:rPr lang="en-US" smtClean="0"/>
              <a:t>5/3/2026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08219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2B9795-92DC-40DC-A1CA-9A4B349D7824}" type="datetimeFigureOut">
              <a:rPr lang="en-US" smtClean="0"/>
              <a:t>5/3/2026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82829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5/3/2026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46824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5/3/2026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387214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5/3/2026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54321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02B9795-92DC-40DC-A1CA-9A4B349D7824}" type="datetimeFigureOut">
              <a:rPr lang="en-US" smtClean="0"/>
              <a:pPr/>
              <a:t>5/3/2026</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503341987"/>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villagevoice.com/2020/11/03/holy-war-in-west-virginia-a-fight-over-americas-future/" TargetMode="External"/><Relationship Id="rId2" Type="http://schemas.openxmlformats.org/officeDocument/2006/relationships/hyperlink" Target="https://lithub.com/thanks-to-the-trump-administration-lgbtq-books-are-getting-harder-to-sel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en.org/report/the-normalization-of-book-banning/" TargetMode="External"/><Relationship Id="rId2" Type="http://schemas.openxmlformats.org/officeDocument/2006/relationships/hyperlink" Target="https://search.ebscohost.com/login.aspx?direct=true&amp;db=qth&amp;AN=10188948&amp;site=ehost-live&amp;scope=site" TargetMode="External"/><Relationship Id="rId1" Type="http://schemas.openxmlformats.org/officeDocument/2006/relationships/slideLayout" Target="../slideLayouts/slideLayout2.xml"/><Relationship Id="rId4" Type="http://schemas.openxmlformats.org/officeDocument/2006/relationships/hyperlink" Target="https://scholarship.law.wm.edu/wmborj/vol31/iss4/2"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swvatoday.com/news/article_84205505-ddb6-" TargetMode="External"/><Relationship Id="rId2" Type="http://schemas.openxmlformats.org/officeDocument/2006/relationships/hyperlink" Target="https://www.ala.org/news/state-americas-libraries-report-" TargetMode="External"/><Relationship Id="rId1" Type="http://schemas.openxmlformats.org/officeDocument/2006/relationships/slideLayout" Target="../slideLayouts/slideLayout2.xml"/><Relationship Id="rId5" Type="http://schemas.openxmlformats.org/officeDocument/2006/relationships/hyperlink" Target="https://www.edweek.org/policy-politics/yanking-books-from-school-libraries-what-the-supreme-court-has-said-and-why-its-murky/2021/12" TargetMode="External"/><Relationship Id="rId4" Type="http://schemas.openxmlformats.org/officeDocument/2006/relationships/hyperlink" Target="https://www.vla.org/vla-intellectual-freedom-update-february-1--201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Open book on table, blurred shelves of books in background"/>
          <p:cNvPicPr>
            <a:picLocks noGrp="1" noChangeAspect="1"/>
          </p:cNvPicPr>
          <p:nvPr>
            <p:ph type="pic" sz="quarter" idx="13"/>
          </p:nvPr>
        </p:nvPicPr>
        <p:blipFill rotWithShape="1">
          <a:blip r:embed="rId3" cstate="print">
            <a:alphaModFix amt="40000"/>
            <a:extLst>
              <a:ext uri="{28A0092B-C50C-407E-A947-70E740481C1C}">
                <a14:useLocalDpi xmlns:a14="http://schemas.microsoft.com/office/drawing/2010/main" val="0"/>
              </a:ext>
            </a:extLst>
          </a:blip>
          <a:srcRect l="547" t="23103" r="8544"/>
          <a:stretch/>
        </p:blipFill>
        <p:spPr>
          <a:xfrm>
            <a:off x="20" y="0"/>
            <a:ext cx="12191980" cy="6857990"/>
          </a:xfrm>
          <a:prstGeom prst="rect">
            <a:avLst/>
          </a:prstGeom>
        </p:spPr>
      </p:pic>
      <p:sp>
        <p:nvSpPr>
          <p:cNvPr id="6" name="Title 5"/>
          <p:cNvSpPr>
            <a:spLocks noGrp="1"/>
          </p:cNvSpPr>
          <p:nvPr>
            <p:ph type="ctrTitle"/>
          </p:nvPr>
        </p:nvSpPr>
        <p:spPr>
          <a:xfrm>
            <a:off x="1371600" y="1053548"/>
            <a:ext cx="9448800" cy="2892287"/>
          </a:xfrm>
        </p:spPr>
        <p:txBody>
          <a:bodyPr vert="horz" lIns="91440" tIns="45720" rIns="91440" bIns="45720" rtlCol="0" anchor="b">
            <a:normAutofit fontScale="90000"/>
          </a:bodyPr>
          <a:lstStyle/>
          <a:p>
            <a:pPr algn="ctr"/>
            <a:r>
              <a:rPr lang="en-CA" sz="6000" b="1" i="1" dirty="0">
                <a:solidFill>
                  <a:schemeClr val="bg1"/>
                </a:solidFill>
                <a:latin typeface="Adobe Devanagari"/>
                <a:ea typeface="Times New Roman" panose="02020603050405020304" pitchFamily="18" charset="0"/>
              </a:rPr>
              <a:t>From Berkeley to Beloved:</a:t>
            </a:r>
            <a:br>
              <a:rPr lang="en-CA" sz="6000" b="1" i="1" dirty="0">
                <a:solidFill>
                  <a:schemeClr val="bg1"/>
                </a:solidFill>
                <a:latin typeface="Adobe Devanagari"/>
                <a:ea typeface="Times New Roman" panose="02020603050405020304" pitchFamily="18" charset="0"/>
              </a:rPr>
            </a:br>
            <a:r>
              <a:rPr lang="en-CA" sz="6000" b="1" i="1" dirty="0">
                <a:solidFill>
                  <a:schemeClr val="bg1"/>
                </a:solidFill>
                <a:latin typeface="Adobe Devanagari"/>
                <a:ea typeface="Times New Roman" panose="02020603050405020304" pitchFamily="18" charset="0"/>
              </a:rPr>
              <a:t>A brief history of book banning in </a:t>
            </a:r>
            <a:r>
              <a:rPr lang="en-CA" sz="6000" b="1" i="1" dirty="0" err="1">
                <a:solidFill>
                  <a:schemeClr val="bg1"/>
                </a:solidFill>
                <a:latin typeface="Adobe Devanagari"/>
                <a:ea typeface="Times New Roman" panose="02020603050405020304" pitchFamily="18" charset="0"/>
              </a:rPr>
              <a:t>virginia</a:t>
            </a:r>
            <a:endParaRPr lang="en-US" sz="6000" b="1" dirty="0">
              <a:solidFill>
                <a:schemeClr val="bg1"/>
              </a:solidFill>
            </a:endParaRPr>
          </a:p>
        </p:txBody>
      </p:sp>
      <p:sp>
        <p:nvSpPr>
          <p:cNvPr id="7" name="Subtitle 6"/>
          <p:cNvSpPr>
            <a:spLocks noGrp="1"/>
          </p:cNvSpPr>
          <p:nvPr>
            <p:ph type="subTitle" idx="1"/>
          </p:nvPr>
        </p:nvSpPr>
        <p:spPr>
          <a:xfrm>
            <a:off x="1371600" y="4375150"/>
            <a:ext cx="9448800" cy="1797050"/>
          </a:xfrm>
        </p:spPr>
        <p:txBody>
          <a:bodyPr vert="horz" lIns="91440" tIns="45720" rIns="91440" bIns="45720" rtlCol="0">
            <a:normAutofit/>
          </a:bodyPr>
          <a:lstStyle/>
          <a:p>
            <a:pPr algn="ctr"/>
            <a:r>
              <a:rPr lang="en-US" sz="2400" b="1" dirty="0">
                <a:solidFill>
                  <a:schemeClr val="bg1"/>
                </a:solidFill>
              </a:rPr>
              <a:t>Keith Weimer, Librarian for History and Religious Studies</a:t>
            </a:r>
            <a:br>
              <a:rPr lang="en-US" sz="2400" b="1" dirty="0">
                <a:solidFill>
                  <a:schemeClr val="bg1"/>
                </a:solidFill>
              </a:rPr>
            </a:br>
            <a:r>
              <a:rPr lang="en-US" sz="2400" b="1" dirty="0">
                <a:solidFill>
                  <a:schemeClr val="bg1"/>
                </a:solidFill>
              </a:rPr>
              <a:t>University of Virginia</a:t>
            </a:r>
          </a:p>
          <a:p>
            <a:pPr algn="ctr"/>
            <a:r>
              <a:rPr lang="en-US" sz="2400" b="1" dirty="0">
                <a:solidFill>
                  <a:schemeClr val="bg1"/>
                </a:solidFill>
              </a:rPr>
              <a:t>kw6m@virginia.edu</a:t>
            </a:r>
          </a:p>
          <a:p>
            <a:pPr>
              <a:spcBef>
                <a:spcPts val="1000"/>
              </a:spcBef>
            </a:pPr>
            <a:endParaRPr lang="en-US" sz="2000" dirty="0"/>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400"/>
                                        <p:tgtEl>
                                          <p:spTgt spid="7">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400"/>
                                        <p:tgtEl>
                                          <p:spTgt spid="7">
                                            <p:txEl>
                                              <p:pRg st="1" end="1"/>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109A7-9E64-DB95-44A1-FF28E90D488E}"/>
              </a:ext>
            </a:extLst>
          </p:cNvPr>
          <p:cNvSpPr>
            <a:spLocks noGrp="1"/>
          </p:cNvSpPr>
          <p:nvPr>
            <p:ph type="title"/>
          </p:nvPr>
        </p:nvSpPr>
        <p:spPr>
          <a:xfrm>
            <a:off x="1143000" y="388816"/>
            <a:ext cx="10363200" cy="1293028"/>
          </a:xfrm>
        </p:spPr>
        <p:txBody>
          <a:bodyPr>
            <a:normAutofit/>
          </a:bodyPr>
          <a:lstStyle/>
          <a:p>
            <a:pPr algn="ctr"/>
            <a:r>
              <a:rPr lang="en-US" sz="3200" b="1" dirty="0"/>
              <a:t>“Beloved” And parental control: 2012-2023</a:t>
            </a:r>
          </a:p>
        </p:txBody>
      </p:sp>
      <p:pic>
        <p:nvPicPr>
          <p:cNvPr id="2050" name="Picture 2" descr="White mom's crusade another attempt to eliminate Black history | Miami  Herald">
            <a:extLst>
              <a:ext uri="{FF2B5EF4-FFF2-40B4-BE49-F238E27FC236}">
                <a16:creationId xmlns:a16="http://schemas.microsoft.com/office/drawing/2014/main" id="{4650BACD-EE2B-208A-64D8-159DF28BE69A}"/>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140937" y="1886745"/>
            <a:ext cx="4051063" cy="22778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irginia Republicans seize on parental rights and schools fight in final  weeks of campaign | CNN Politics">
            <a:extLst>
              <a:ext uri="{FF2B5EF4-FFF2-40B4-BE49-F238E27FC236}">
                <a16:creationId xmlns:a16="http://schemas.microsoft.com/office/drawing/2014/main" id="{536E7ABE-7670-7EF2-9068-35EBB17885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0597" y="4209956"/>
            <a:ext cx="4661403" cy="26220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eloved (1987) by Toni Morrison – Princeton Writes">
            <a:extLst>
              <a:ext uri="{FF2B5EF4-FFF2-40B4-BE49-F238E27FC236}">
                <a16:creationId xmlns:a16="http://schemas.microsoft.com/office/drawing/2014/main" id="{88678076-CE86-2A7E-5B3F-C6012A5174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4857" y="1886745"/>
            <a:ext cx="2155372" cy="326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DEDBD5A-4BF1-FD3D-7EF1-39DF95C5D8EA}"/>
              </a:ext>
            </a:extLst>
          </p:cNvPr>
          <p:cNvSpPr txBox="1"/>
          <p:nvPr/>
        </p:nvSpPr>
        <p:spPr>
          <a:xfrm>
            <a:off x="171450" y="1713262"/>
            <a:ext cx="6033407" cy="5078313"/>
          </a:xfrm>
          <a:prstGeom prst="rect">
            <a:avLst/>
          </a:prstGeom>
          <a:noFill/>
        </p:spPr>
        <p:txBody>
          <a:bodyPr wrap="square" rtlCol="0">
            <a:spAutoFit/>
          </a:bodyPr>
          <a:lstStyle/>
          <a:p>
            <a:r>
              <a:rPr lang="en-US" b="1" dirty="0"/>
              <a:t>2012-16: Laura Murphy campaigns for legislation requiring parental notification of “sexually explicit material” in course readings. Bill passes in General Assembly; vetoed by Gov. McAuliffe.</a:t>
            </a:r>
          </a:p>
          <a:p>
            <a:endParaRPr lang="en-US" b="1" dirty="0"/>
          </a:p>
          <a:p>
            <a:r>
              <a:rPr lang="en-US" b="1" dirty="0"/>
              <a:t>2021: Glenn </a:t>
            </a:r>
            <a:r>
              <a:rPr lang="en-US" b="1" dirty="0" err="1"/>
              <a:t>Youngkin</a:t>
            </a:r>
            <a:r>
              <a:rPr lang="en-US" b="1" dirty="0"/>
              <a:t> features Murphy and veto in gubernatorial campaign. Calls for “parental control” in education.</a:t>
            </a:r>
          </a:p>
          <a:p>
            <a:endParaRPr lang="en-US" b="1" dirty="0"/>
          </a:p>
          <a:p>
            <a:r>
              <a:rPr lang="en-US" b="1" dirty="0"/>
              <a:t>2022: Revived version of Murphy’s bill signed into law by </a:t>
            </a:r>
            <a:r>
              <a:rPr lang="en-US" b="1" dirty="0" err="1"/>
              <a:t>Youngkin</a:t>
            </a:r>
            <a:r>
              <a:rPr lang="en-US" b="1" dirty="0"/>
              <a:t>, along with legislation prohibiting “divisive concepts” in public school teaching. </a:t>
            </a:r>
          </a:p>
          <a:p>
            <a:endParaRPr lang="en-US" b="1" dirty="0"/>
          </a:p>
          <a:p>
            <a:r>
              <a:rPr lang="en-US" b="1" dirty="0"/>
              <a:t>2023: Additional bills in General Assembly requiring school librarians to flag “sexually explicit materials:” attempting to redefine obscenity; and prohibiting colleges and universities from showing “sexually explicit content” to minors. All defeated.</a:t>
            </a:r>
          </a:p>
        </p:txBody>
      </p:sp>
    </p:spTree>
    <p:extLst>
      <p:ext uri="{BB962C8B-B14F-4D97-AF65-F5344CB8AC3E}">
        <p14:creationId xmlns:p14="http://schemas.microsoft.com/office/powerpoint/2010/main" val="382517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9073-E146-4BBE-501C-4C610C60BB34}"/>
              </a:ext>
            </a:extLst>
          </p:cNvPr>
          <p:cNvSpPr>
            <a:spLocks noGrp="1"/>
          </p:cNvSpPr>
          <p:nvPr>
            <p:ph type="title"/>
          </p:nvPr>
        </p:nvSpPr>
        <p:spPr>
          <a:xfrm>
            <a:off x="609600" y="182881"/>
            <a:ext cx="10820400" cy="1524000"/>
          </a:xfrm>
        </p:spPr>
        <p:txBody>
          <a:bodyPr>
            <a:normAutofit/>
          </a:bodyPr>
          <a:lstStyle/>
          <a:p>
            <a:pPr algn="ctr"/>
            <a:r>
              <a:rPr lang="en-US" sz="3200" b="1" dirty="0"/>
              <a:t>The Normalization of Book Banning?:</a:t>
            </a:r>
            <a:br>
              <a:rPr lang="en-US" sz="3200" b="1" dirty="0"/>
            </a:br>
            <a:r>
              <a:rPr lang="en-US" sz="3200" b="1" dirty="0"/>
              <a:t> 2023-2026</a:t>
            </a:r>
          </a:p>
        </p:txBody>
      </p:sp>
      <p:sp>
        <p:nvSpPr>
          <p:cNvPr id="3" name="Content Placeholder 2">
            <a:extLst>
              <a:ext uri="{FF2B5EF4-FFF2-40B4-BE49-F238E27FC236}">
                <a16:creationId xmlns:a16="http://schemas.microsoft.com/office/drawing/2014/main" id="{37ED0886-FB4B-994B-3713-8E6532489170}"/>
              </a:ext>
            </a:extLst>
          </p:cNvPr>
          <p:cNvSpPr>
            <a:spLocks noGrp="1"/>
          </p:cNvSpPr>
          <p:nvPr>
            <p:ph idx="1"/>
          </p:nvPr>
        </p:nvSpPr>
        <p:spPr>
          <a:xfrm>
            <a:off x="685800" y="2143760"/>
            <a:ext cx="10820400" cy="4074925"/>
          </a:xfrm>
        </p:spPr>
        <p:txBody>
          <a:bodyPr>
            <a:normAutofit/>
          </a:bodyPr>
          <a:lstStyle/>
          <a:p>
            <a:r>
              <a:rPr lang="en-US" b="1" dirty="0"/>
              <a:t>Censors drop focus on General Assembly; some pushback legislation.</a:t>
            </a:r>
            <a:br>
              <a:rPr lang="en-US" b="1" dirty="0"/>
            </a:br>
            <a:endParaRPr lang="en-US" b="1" dirty="0"/>
          </a:p>
          <a:p>
            <a:pPr lvl="1">
              <a:buFont typeface="Courier New" panose="02070309020205020404" pitchFamily="49" charset="0"/>
              <a:buChar char="o"/>
            </a:pPr>
            <a:r>
              <a:rPr lang="en-US" b="1" dirty="0"/>
              <a:t>2025 -- authorizing JLARC Study School Library Books Removals.</a:t>
            </a:r>
          </a:p>
          <a:p>
            <a:pPr lvl="1">
              <a:buFont typeface="Courier New" panose="02070309020205020404" pitchFamily="49" charset="0"/>
              <a:buChar char="o"/>
            </a:pPr>
            <a:endParaRPr lang="en-US" b="1" dirty="0"/>
          </a:p>
          <a:p>
            <a:pPr lvl="1">
              <a:buFont typeface="Courier New" panose="02070309020205020404" pitchFamily="49" charset="0"/>
              <a:buChar char="o"/>
            </a:pPr>
            <a:r>
              <a:rPr lang="en-US" b="1" dirty="0"/>
              <a:t>2026 --  add to the 2022 law a statement that, “Instructional materials” are those specifically assigned or required by a public school teacher.</a:t>
            </a:r>
          </a:p>
          <a:p>
            <a:pPr marL="0" indent="0">
              <a:buNone/>
            </a:pPr>
            <a:endParaRPr lang="en-US" b="1" dirty="0"/>
          </a:p>
          <a:p>
            <a:r>
              <a:rPr lang="en-US" b="1" dirty="0"/>
              <a:t>Censors have more success at the local level—ex., Samuels Library, Pamunkey Regional.</a:t>
            </a:r>
            <a:br>
              <a:rPr lang="en-US" b="1" dirty="0"/>
            </a:br>
            <a:endParaRPr lang="en-US" b="1" dirty="0"/>
          </a:p>
        </p:txBody>
      </p:sp>
    </p:spTree>
    <p:extLst>
      <p:ext uri="{BB962C8B-B14F-4D97-AF65-F5344CB8AC3E}">
        <p14:creationId xmlns:p14="http://schemas.microsoft.com/office/powerpoint/2010/main" val="244108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63FF-047B-20D3-48CD-639C2B1E0BDE}"/>
              </a:ext>
            </a:extLst>
          </p:cNvPr>
          <p:cNvSpPr>
            <a:spLocks noGrp="1"/>
          </p:cNvSpPr>
          <p:nvPr>
            <p:ph type="title"/>
          </p:nvPr>
        </p:nvSpPr>
        <p:spPr>
          <a:xfrm>
            <a:off x="375920" y="152401"/>
            <a:ext cx="11130280" cy="1524000"/>
          </a:xfrm>
        </p:spPr>
        <p:txBody>
          <a:bodyPr/>
          <a:lstStyle/>
          <a:p>
            <a:pPr algn="ctr"/>
            <a:r>
              <a:rPr lang="en-US" b="1" dirty="0"/>
              <a:t>JLARC Findings, 2020-2025</a:t>
            </a:r>
          </a:p>
        </p:txBody>
      </p:sp>
      <p:pic>
        <p:nvPicPr>
          <p:cNvPr id="5" name="Content Placeholder 4">
            <a:extLst>
              <a:ext uri="{FF2B5EF4-FFF2-40B4-BE49-F238E27FC236}">
                <a16:creationId xmlns:a16="http://schemas.microsoft.com/office/drawing/2014/main" id="{90E8295C-13EC-2CD0-1BE6-B0389B366BC9}"/>
              </a:ext>
            </a:extLst>
          </p:cNvPr>
          <p:cNvPicPr>
            <a:picLocks noGrp="1" noChangeAspect="1"/>
          </p:cNvPicPr>
          <p:nvPr>
            <p:ph idx="1"/>
          </p:nvPr>
        </p:nvPicPr>
        <p:blipFill>
          <a:blip r:embed="rId2"/>
          <a:stretch>
            <a:fillRect/>
          </a:stretch>
        </p:blipFill>
        <p:spPr>
          <a:xfrm>
            <a:off x="468146" y="1686561"/>
            <a:ext cx="10945828" cy="5002043"/>
          </a:xfrm>
          <a:prstGeom prst="rect">
            <a:avLst/>
          </a:prstGeom>
        </p:spPr>
      </p:pic>
    </p:spTree>
    <p:extLst>
      <p:ext uri="{BB962C8B-B14F-4D97-AF65-F5344CB8AC3E}">
        <p14:creationId xmlns:p14="http://schemas.microsoft.com/office/powerpoint/2010/main" val="252166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3FC3-F1DD-E502-BCB3-A846455F3B19}"/>
              </a:ext>
            </a:extLst>
          </p:cNvPr>
          <p:cNvSpPr>
            <a:spLocks noGrp="1"/>
          </p:cNvSpPr>
          <p:nvPr>
            <p:ph type="title"/>
          </p:nvPr>
        </p:nvSpPr>
        <p:spPr>
          <a:xfrm>
            <a:off x="685800" y="744584"/>
            <a:ext cx="10820400" cy="953588"/>
          </a:xfrm>
        </p:spPr>
        <p:txBody>
          <a:bodyPr>
            <a:normAutofit/>
          </a:bodyPr>
          <a:lstStyle/>
          <a:p>
            <a:pPr algn="ctr"/>
            <a:r>
              <a:rPr lang="en-US" sz="3200" b="1" dirty="0"/>
              <a:t>The Normalization of Book Banning?, Cont.</a:t>
            </a:r>
          </a:p>
        </p:txBody>
      </p:sp>
      <p:sp>
        <p:nvSpPr>
          <p:cNvPr id="3" name="Content Placeholder 2">
            <a:extLst>
              <a:ext uri="{FF2B5EF4-FFF2-40B4-BE49-F238E27FC236}">
                <a16:creationId xmlns:a16="http://schemas.microsoft.com/office/drawing/2014/main" id="{B819786D-EBA0-F012-B4A4-746C7B72A5CC}"/>
              </a:ext>
            </a:extLst>
          </p:cNvPr>
          <p:cNvSpPr>
            <a:spLocks noGrp="1"/>
          </p:cNvSpPr>
          <p:nvPr>
            <p:ph idx="1"/>
          </p:nvPr>
        </p:nvSpPr>
        <p:spPr>
          <a:xfrm>
            <a:off x="685800" y="2390503"/>
            <a:ext cx="10820400" cy="3828182"/>
          </a:xfrm>
        </p:spPr>
        <p:txBody>
          <a:bodyPr/>
          <a:lstStyle/>
          <a:p>
            <a:r>
              <a:rPr lang="en-US" b="1" dirty="0"/>
              <a:t>Nationwide: Huge spike in school library book removals 2023-2024; sharp decline in 2024-2025.</a:t>
            </a:r>
            <a:br>
              <a:rPr lang="en-US" b="1" dirty="0"/>
            </a:br>
            <a:endParaRPr lang="en-US" b="1" dirty="0"/>
          </a:p>
          <a:p>
            <a:r>
              <a:rPr lang="en-US" b="1" dirty="0"/>
              <a:t>ALA reports increasing number of challenges in public libraries, 2023-2025.</a:t>
            </a:r>
            <a:br>
              <a:rPr lang="en-US" b="1" dirty="0"/>
            </a:br>
            <a:endParaRPr lang="en-US" b="1" dirty="0"/>
          </a:p>
          <a:p>
            <a:r>
              <a:rPr lang="en-US" b="1" dirty="0"/>
              <a:t>Mixed Court Decisions and Proposed Federal Legislation. </a:t>
            </a:r>
            <a:br>
              <a:rPr lang="en-US" b="1" dirty="0"/>
            </a:br>
            <a:endParaRPr lang="en-US" b="1" dirty="0"/>
          </a:p>
          <a:p>
            <a:r>
              <a:rPr lang="en-US" b="1" dirty="0"/>
              <a:t>Negative Impact on LGBTQ+ authors, publishing.</a:t>
            </a:r>
          </a:p>
          <a:p>
            <a:endParaRPr lang="en-US" dirty="0"/>
          </a:p>
        </p:txBody>
      </p:sp>
    </p:spTree>
    <p:extLst>
      <p:ext uri="{BB962C8B-B14F-4D97-AF65-F5344CB8AC3E}">
        <p14:creationId xmlns:p14="http://schemas.microsoft.com/office/powerpoint/2010/main" val="194709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5800" y="162561"/>
            <a:ext cx="10820400" cy="1364160"/>
          </a:xfrm>
        </p:spPr>
        <p:txBody>
          <a:bodyPr/>
          <a:lstStyle/>
          <a:p>
            <a:pPr algn="ctr"/>
            <a:r>
              <a:rPr lang="en-US" b="1" dirty="0"/>
              <a:t>Conclusions</a:t>
            </a:r>
          </a:p>
        </p:txBody>
      </p:sp>
      <p:sp>
        <p:nvSpPr>
          <p:cNvPr id="14" name="Content Placeholder 13"/>
          <p:cNvSpPr>
            <a:spLocks noGrp="1"/>
          </p:cNvSpPr>
          <p:nvPr>
            <p:ph idx="1"/>
          </p:nvPr>
        </p:nvSpPr>
        <p:spPr>
          <a:xfrm>
            <a:off x="685800" y="1402080"/>
            <a:ext cx="10820400" cy="5070068"/>
          </a:xfrm>
        </p:spPr>
        <p:txBody>
          <a:bodyPr>
            <a:normAutofit fontScale="25000" lnSpcReduction="20000"/>
          </a:bodyPr>
          <a:lstStyle/>
          <a:p>
            <a:r>
              <a:rPr lang="en-US" sz="8800" b="1" dirty="0"/>
              <a:t>Censors want schools and libraries to reinforce “community norms</a:t>
            </a:r>
            <a:r>
              <a:rPr lang="en-US" sz="8800" b="1"/>
              <a:t>,” halt </a:t>
            </a:r>
            <a:r>
              <a:rPr lang="en-US" sz="8800" b="1" dirty="0"/>
              <a:t>or roll back social changes. Expectations shaped by a constructed regime of racial and sexual norms.</a:t>
            </a:r>
            <a:br>
              <a:rPr lang="en-US" sz="8800" b="1" dirty="0"/>
            </a:br>
            <a:endParaRPr lang="en-US" sz="8800" b="1" dirty="0"/>
          </a:p>
          <a:p>
            <a:r>
              <a:rPr lang="en-US" sz="8800" b="1" dirty="0"/>
              <a:t>Involvement of nationwide groups, high-level political support relatively new feature.</a:t>
            </a:r>
            <a:br>
              <a:rPr lang="en-US" sz="8800" b="1" dirty="0"/>
            </a:br>
            <a:endParaRPr lang="en-US" sz="8800" b="1" dirty="0"/>
          </a:p>
          <a:p>
            <a:r>
              <a:rPr lang="en-US" sz="8800" b="1" dirty="0"/>
              <a:t>Concerns over sexual material, foul language in children’s lit generate widest support for censorship.</a:t>
            </a:r>
            <a:br>
              <a:rPr lang="en-US" sz="8800" b="1" dirty="0"/>
            </a:br>
            <a:endParaRPr lang="en-US" sz="8800" b="1" dirty="0"/>
          </a:p>
          <a:p>
            <a:r>
              <a:rPr lang="en-US" sz="8800" b="1" dirty="0"/>
              <a:t>Emphasis currently on books perceived as challenging gender roles.</a:t>
            </a:r>
            <a:br>
              <a:rPr lang="en-US" sz="8800" b="1" dirty="0"/>
            </a:br>
            <a:endParaRPr lang="en-US" sz="8800" b="1" dirty="0"/>
          </a:p>
          <a:p>
            <a:r>
              <a:rPr lang="en-US" sz="8800" b="1" dirty="0"/>
              <a:t>Demands of censors tend to grow over time, and are connected to other issues like school budget (may also be true for opposition).</a:t>
            </a:r>
            <a:br>
              <a:rPr lang="en-US" sz="8800" b="1" dirty="0"/>
            </a:br>
            <a:endParaRPr lang="en-US" sz="8800" b="1" dirty="0"/>
          </a:p>
          <a:p>
            <a:r>
              <a:rPr lang="en-US" sz="8800" b="1" dirty="0"/>
              <a:t>Opposition to censorship a combination of firm stances by individuals, community support, media attention, state or national organizations, like VLA, ALA, ACLU.</a:t>
            </a:r>
            <a:br>
              <a:rPr lang="en-US" sz="8000" b="1" dirty="0"/>
            </a:br>
            <a:endParaRPr lang="en-US" sz="8000" b="1" dirty="0"/>
          </a:p>
          <a:p>
            <a:pPr marL="0" indent="0">
              <a:buNone/>
            </a:pPr>
            <a:br>
              <a:rPr lang="en-US" sz="8800" b="1" dirty="0"/>
            </a:br>
            <a:endParaRPr lang="en-US" sz="8800" b="1" dirty="0"/>
          </a:p>
          <a:p>
            <a:pPr marL="0" indent="0">
              <a:buNone/>
            </a:pPr>
            <a:r>
              <a:rPr lang="en-US" sz="8800" b="1" dirty="0"/>
              <a:t>. </a:t>
            </a:r>
            <a:br>
              <a:rPr lang="en-US" sz="8800" b="1" dirty="0"/>
            </a:br>
            <a:endParaRPr lang="en-US" sz="8800" b="1" dirty="0"/>
          </a:p>
          <a:p>
            <a:pPr marL="457200" lvl="1" indent="0">
              <a:buNone/>
            </a:pPr>
            <a:br>
              <a:rPr lang="en-US" sz="8200" b="1" dirty="0"/>
            </a:br>
            <a:r>
              <a:rPr lang="en-US" sz="2000" b="0" i="0" u="none" strike="noStrike" dirty="0">
                <a:solidFill>
                  <a:srgbClr val="000000"/>
                </a:solidFill>
                <a:effectLst/>
                <a:latin typeface="Arial" panose="020B0604020202020204" pitchFamily="34" charset="0"/>
              </a:rPr>
              <a:t>Connections between course texts, school libraries, and public libraries</a:t>
            </a:r>
            <a:endParaRPr lang="en-US" sz="8200" b="1" dirty="0"/>
          </a:p>
          <a:p>
            <a:r>
              <a:rPr lang="en-US" sz="1800" b="0" i="0" u="none" strike="noStrike" dirty="0">
                <a:solidFill>
                  <a:srgbClr val="000000"/>
                </a:solidFill>
                <a:effectLst/>
                <a:latin typeface="Arial" panose="020B0604020202020204" pitchFamily="34" charset="0"/>
              </a:rPr>
              <a:t>Connections between course texts, school libraries, and public libraries.</a:t>
            </a:r>
            <a:br>
              <a:rPr lang="en-US" sz="8200" b="1" dirty="0"/>
            </a:br>
            <a:endParaRPr lang="en-US" sz="8200" b="1" dirty="0"/>
          </a:p>
          <a:p>
            <a:pPr marL="457200" lvl="1" indent="0">
              <a:buNone/>
            </a:pPr>
            <a:br>
              <a:rPr lang="en-US" sz="6200" b="1" dirty="0">
                <a:effectLst/>
                <a:ea typeface="Calibri" panose="020F0502020204030204" pitchFamily="34" charset="0"/>
                <a:cs typeface="Times New Roman" panose="02020603050405020304" pitchFamily="18" charset="0"/>
              </a:rPr>
            </a:br>
            <a:br>
              <a:rPr lang="en-US" sz="6200" b="1" dirty="0">
                <a:effectLst/>
                <a:ea typeface="Calibri" panose="020F0502020204030204" pitchFamily="34" charset="0"/>
                <a:cs typeface="Times New Roman" panose="02020603050405020304" pitchFamily="18" charset="0"/>
              </a:rPr>
            </a:br>
            <a:br>
              <a:rPr lang="en-US" sz="6200" b="1" dirty="0"/>
            </a:br>
            <a:endParaRPr lang="en-US" sz="4200" b="1" dirty="0"/>
          </a:p>
          <a:p>
            <a:endParaRPr lang="en-US" b="1" dirty="0"/>
          </a:p>
        </p:txBody>
      </p:sp>
    </p:spTree>
    <p:extLst>
      <p:ext uri="{BB962C8B-B14F-4D97-AF65-F5344CB8AC3E}">
        <p14:creationId xmlns:p14="http://schemas.microsoft.com/office/powerpoint/2010/main" val="416386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F8E47-ED1D-DC7B-33F9-BA11B3D84FB5}"/>
              </a:ext>
            </a:extLst>
          </p:cNvPr>
          <p:cNvSpPr>
            <a:spLocks noGrp="1"/>
          </p:cNvSpPr>
          <p:nvPr>
            <p:ph type="title"/>
          </p:nvPr>
        </p:nvSpPr>
        <p:spPr>
          <a:xfrm>
            <a:off x="209550" y="1343025"/>
            <a:ext cx="11296650" cy="1152524"/>
          </a:xfrm>
        </p:spPr>
        <p:txBody>
          <a:bodyPr/>
          <a:lstStyle/>
          <a:p>
            <a:pPr algn="ctr"/>
            <a:r>
              <a:rPr lang="en-US" b="1" dirty="0"/>
              <a:t>Questions?</a:t>
            </a:r>
          </a:p>
        </p:txBody>
      </p:sp>
      <p:sp>
        <p:nvSpPr>
          <p:cNvPr id="3" name="Content Placeholder 2">
            <a:extLst>
              <a:ext uri="{FF2B5EF4-FFF2-40B4-BE49-F238E27FC236}">
                <a16:creationId xmlns:a16="http://schemas.microsoft.com/office/drawing/2014/main" id="{0846524B-BD47-6ED8-C030-DD6BA80C5A20}"/>
              </a:ext>
            </a:extLst>
          </p:cNvPr>
          <p:cNvSpPr>
            <a:spLocks noGrp="1"/>
          </p:cNvSpPr>
          <p:nvPr>
            <p:ph idx="1"/>
          </p:nvPr>
        </p:nvSpPr>
        <p:spPr/>
        <p:txBody>
          <a:bodyPr/>
          <a:lstStyle/>
          <a:p>
            <a:pPr marL="0" indent="0" algn="ctr">
              <a:buNone/>
            </a:pPr>
            <a:endParaRPr lang="en-US" sz="2000" b="1" dirty="0">
              <a:latin typeface="Adobe Devanagari"/>
            </a:endParaRPr>
          </a:p>
          <a:p>
            <a:pPr marL="0" indent="0" algn="ctr">
              <a:buNone/>
            </a:pPr>
            <a:endParaRPr lang="en-US" sz="2000" b="1" dirty="0">
              <a:latin typeface="Adobe Devanagari"/>
            </a:endParaRPr>
          </a:p>
          <a:p>
            <a:pPr marL="0" indent="0" algn="ctr">
              <a:buNone/>
            </a:pPr>
            <a:endParaRPr lang="en-US" sz="2000" b="1" dirty="0">
              <a:latin typeface="Adobe Devanagari"/>
            </a:endParaRPr>
          </a:p>
          <a:p>
            <a:pPr marL="0" indent="0" algn="ctr">
              <a:buNone/>
            </a:pPr>
            <a:r>
              <a:rPr lang="en-US" sz="3200" b="1" dirty="0">
                <a:latin typeface="Adobe Devanagari"/>
              </a:rPr>
              <a:t>Keith Weimer, Librarian for History and Religious Studies</a:t>
            </a:r>
            <a:br>
              <a:rPr lang="en-US" sz="3200" b="1" dirty="0">
                <a:latin typeface="Adobe Devanagari"/>
              </a:rPr>
            </a:br>
            <a:r>
              <a:rPr lang="en-US" sz="3200" b="1" dirty="0">
                <a:latin typeface="Adobe Devanagari"/>
              </a:rPr>
              <a:t>University of Virginia</a:t>
            </a:r>
          </a:p>
          <a:p>
            <a:pPr marL="0" indent="0" algn="ctr">
              <a:buNone/>
            </a:pPr>
            <a:r>
              <a:rPr lang="en-US" sz="3200" b="1" dirty="0">
                <a:latin typeface="Adobe Devanagari"/>
              </a:rPr>
              <a:t>kw6m@virginia.edu</a:t>
            </a:r>
          </a:p>
          <a:p>
            <a:endParaRPr lang="en-US" dirty="0"/>
          </a:p>
        </p:txBody>
      </p:sp>
    </p:spTree>
    <p:extLst>
      <p:ext uri="{BB962C8B-B14F-4D97-AF65-F5344CB8AC3E}">
        <p14:creationId xmlns:p14="http://schemas.microsoft.com/office/powerpoint/2010/main" val="199884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9DC6A-FC01-6284-4C83-53BBC36DAE36}"/>
              </a:ext>
            </a:extLst>
          </p:cNvPr>
          <p:cNvSpPr>
            <a:spLocks noGrp="1"/>
          </p:cNvSpPr>
          <p:nvPr>
            <p:ph type="title"/>
          </p:nvPr>
        </p:nvSpPr>
        <p:spPr>
          <a:xfrm>
            <a:off x="2895600" y="1"/>
            <a:ext cx="8610600" cy="1162878"/>
          </a:xfrm>
        </p:spPr>
        <p:txBody>
          <a:bodyPr/>
          <a:lstStyle/>
          <a:p>
            <a:pPr algn="ctr"/>
            <a:r>
              <a:rPr lang="en-US" b="1" dirty="0"/>
              <a:t>Selected bibliography</a:t>
            </a:r>
          </a:p>
        </p:txBody>
      </p:sp>
      <p:sp>
        <p:nvSpPr>
          <p:cNvPr id="3" name="Content Placeholder 2">
            <a:extLst>
              <a:ext uri="{FF2B5EF4-FFF2-40B4-BE49-F238E27FC236}">
                <a16:creationId xmlns:a16="http://schemas.microsoft.com/office/drawing/2014/main" id="{05C82D99-F274-E86B-E2BB-02DFFB9E2EC3}"/>
              </a:ext>
            </a:extLst>
          </p:cNvPr>
          <p:cNvSpPr>
            <a:spLocks noGrp="1"/>
          </p:cNvSpPr>
          <p:nvPr>
            <p:ph idx="1"/>
          </p:nvPr>
        </p:nvSpPr>
        <p:spPr>
          <a:xfrm>
            <a:off x="685800" y="1252330"/>
            <a:ext cx="10820400" cy="5194955"/>
          </a:xfrm>
        </p:spPr>
        <p:txBody>
          <a:bodyPr>
            <a:normAutofit fontScale="25000" lnSpcReduction="20000"/>
          </a:bodyPr>
          <a:lstStyle/>
          <a:p>
            <a:pPr marL="457200" marR="0" indent="-457200">
              <a:lnSpc>
                <a:spcPct val="107000"/>
              </a:lnSpc>
              <a:spcBef>
                <a:spcPts val="0"/>
              </a:spcBef>
              <a:spcAft>
                <a:spcPts val="0"/>
              </a:spcAft>
            </a:pPr>
            <a:endParaRPr lang="en-US" sz="4800" b="1" dirty="0">
              <a:ea typeface="Calibri" panose="020F0502020204030204" pitchFamily="34" charset="0"/>
              <a:cs typeface="Times New Roman" panose="02020603050405020304" pitchFamily="18" charset="0"/>
            </a:endParaRPr>
          </a:p>
          <a:p>
            <a:pPr marL="457200" indent="-457200">
              <a:lnSpc>
                <a:spcPct val="107000"/>
              </a:lnSpc>
              <a:spcBef>
                <a:spcPts val="0"/>
              </a:spcBef>
            </a:pPr>
            <a:r>
              <a:rPr lang="en-US" sz="4800" b="1" dirty="0"/>
              <a:t>Allen, Brittany. “Thanks to the Trump Administration, LGBTQ+ Books Are Getting Harder to Sell.” </a:t>
            </a:r>
            <a:r>
              <a:rPr lang="en-US" sz="4800" b="1" i="1" dirty="0"/>
              <a:t>Literary  Hub</a:t>
            </a:r>
            <a:r>
              <a:rPr lang="en-US" sz="4800" b="1" dirty="0"/>
              <a:t>, January 12, 2026. </a:t>
            </a:r>
            <a:r>
              <a:rPr lang="en-US" sz="4800" b="1" dirty="0">
                <a:hlinkClick r:id="rId2"/>
              </a:rPr>
              <a:t>https://lithub.com/thanks-to-the-trump-administration-lgbtq-books-are-getting-harder-to-sell/</a:t>
            </a:r>
            <a:r>
              <a:rPr lang="en-US" sz="4800" b="1" dirty="0"/>
              <a:t> .</a:t>
            </a:r>
            <a:br>
              <a:rPr lang="en-US" sz="4800" b="1" dirty="0"/>
            </a:br>
            <a:endParaRPr lang="en-US" sz="4800" b="1" dirty="0"/>
          </a:p>
          <a:p>
            <a:pPr marL="457200" indent="-457200">
              <a:lnSpc>
                <a:spcPct val="107000"/>
              </a:lnSpc>
              <a:spcBef>
                <a:spcPts val="0"/>
              </a:spcBef>
            </a:pPr>
            <a:r>
              <a:rPr lang="en-US" sz="4800" b="1" dirty="0"/>
              <a:t>“Book Banning’s Evolution: A Look At What’s Coming Next.” </a:t>
            </a:r>
            <a:r>
              <a:rPr lang="en-US" sz="4800" b="1" i="1" dirty="0"/>
              <a:t>School Library Journal</a:t>
            </a:r>
            <a:r>
              <a:rPr lang="en-US" sz="4800" b="1" dirty="0"/>
              <a:t> 71, no. 12 (2025): 13.</a:t>
            </a:r>
          </a:p>
          <a:p>
            <a:pPr marL="457200" marR="0" indent="-457200">
              <a:lnSpc>
                <a:spcPct val="107000"/>
              </a:lnSpc>
              <a:spcBef>
                <a:spcPts val="0"/>
              </a:spcBef>
              <a:spcAft>
                <a:spcPts val="0"/>
              </a:spcAft>
            </a:pPr>
            <a:endParaRPr lang="en-US" sz="4800" b="1" dirty="0">
              <a:effectLst/>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sz="4800" b="1" dirty="0">
                <a:effectLst/>
                <a:ea typeface="Calibri" panose="020F0502020204030204" pitchFamily="34" charset="0"/>
                <a:cs typeface="Calibri" panose="020F0502020204030204" pitchFamily="34" charset="0"/>
              </a:rPr>
              <a:t>Boyer, Paul S. </a:t>
            </a:r>
            <a:r>
              <a:rPr lang="en-US" sz="4800" b="1" i="1" dirty="0">
                <a:effectLst/>
                <a:ea typeface="Calibri" panose="020F0502020204030204" pitchFamily="34" charset="0"/>
                <a:cs typeface="Calibri" panose="020F0502020204030204" pitchFamily="34" charset="0"/>
              </a:rPr>
              <a:t>Purity in Print: Book Censorship in America from the Gilded Age to the Computer Age</a:t>
            </a:r>
            <a:r>
              <a:rPr lang="en-US" sz="4800" b="1" dirty="0">
                <a:effectLst/>
                <a:ea typeface="Calibri" panose="020F0502020204030204" pitchFamily="34" charset="0"/>
                <a:cs typeface="Calibri" panose="020F0502020204030204" pitchFamily="34" charset="0"/>
              </a:rPr>
              <a:t>. Univ of Wisconsin Press, 2002.</a:t>
            </a:r>
            <a:endParaRPr lang="en-US" sz="4800" b="1"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4800" b="1" dirty="0">
                <a:effectLst/>
                <a:ea typeface="Calibri" panose="020F0502020204030204" pitchFamily="34" charset="0"/>
                <a:cs typeface="Calibri" panose="020F0502020204030204" pitchFamily="34" charset="0"/>
              </a:rPr>
              <a:t> </a:t>
            </a:r>
            <a:endParaRPr lang="en-US" sz="4800" b="1" dirty="0">
              <a:effectLst/>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sz="4800" b="1" dirty="0">
                <a:effectLst/>
                <a:ea typeface="Calibri" panose="020F0502020204030204" pitchFamily="34" charset="0"/>
                <a:cs typeface="Calibri" panose="020F0502020204030204" pitchFamily="34" charset="0"/>
              </a:rPr>
              <a:t>Cowan, Paul. “Holy War in West Virginia: A Fight Over America’s Future,” The Village Voice. November 3, 2020. Originally published December 5, 1974. </a:t>
            </a:r>
            <a:r>
              <a:rPr lang="en-US" sz="4800" b="1" u="sng" dirty="0">
                <a:solidFill>
                  <a:srgbClr val="0563C1"/>
                </a:solidFill>
                <a:effectLst/>
                <a:ea typeface="Calibri" panose="020F0502020204030204" pitchFamily="34" charset="0"/>
                <a:cs typeface="Calibri" panose="020F0502020204030204" pitchFamily="34" charset="0"/>
                <a:hlinkClick r:id="rId3"/>
              </a:rPr>
              <a:t>https://www.villagevoice.com/2020/11/03/holy-war-in-west-virginia-a-fight-over-americas-future/</a:t>
            </a:r>
            <a:r>
              <a:rPr lang="en-US" sz="4800" b="1" dirty="0">
                <a:effectLst/>
                <a:ea typeface="Calibri" panose="020F0502020204030204" pitchFamily="34" charset="0"/>
                <a:cs typeface="Calibri" panose="020F0502020204030204" pitchFamily="34" charset="0"/>
              </a:rPr>
              <a:t>. Accessed August 26, 2022.</a:t>
            </a:r>
            <a:endParaRPr lang="en-US" sz="4800" b="1" dirty="0">
              <a:effectLst/>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endParaRPr lang="en-US" sz="4800" b="1" dirty="0">
              <a:effectLst/>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sz="4800" b="1" dirty="0">
                <a:effectLst/>
                <a:ea typeface="Calibri" panose="020F0502020204030204" pitchFamily="34" charset="0"/>
                <a:cs typeface="Calibri" panose="020F0502020204030204" pitchFamily="34" charset="0"/>
              </a:rPr>
              <a:t>Cummings, Scott, Richard Briggs, and James Mercy. “Preachers Versus Teachers: Local-Cosmopolitan Conflict over Textbook Censorship in an Appalachian Community.” </a:t>
            </a:r>
            <a:r>
              <a:rPr lang="en-US" sz="4800" b="1" i="1" dirty="0">
                <a:effectLst/>
                <a:ea typeface="Calibri" panose="020F0502020204030204" pitchFamily="34" charset="0"/>
                <a:cs typeface="Calibri" panose="020F0502020204030204" pitchFamily="34" charset="0"/>
              </a:rPr>
              <a:t>Rural Sociology</a:t>
            </a:r>
            <a:r>
              <a:rPr lang="en-US" sz="4800" b="1" dirty="0">
                <a:effectLst/>
                <a:ea typeface="Calibri" panose="020F0502020204030204" pitchFamily="34" charset="0"/>
                <a:cs typeface="Calibri" panose="020F0502020204030204" pitchFamily="34" charset="0"/>
              </a:rPr>
              <a:t> 42, no. 1 (Spring 1977): 7–21.</a:t>
            </a:r>
            <a:endParaRPr lang="en-US" sz="4800" b="1" dirty="0">
              <a:effectLst/>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endParaRPr lang="en-US" sz="4800" b="1" dirty="0">
              <a:effectLst/>
              <a:ea typeface="Calibri" panose="020F0502020204030204" pitchFamily="34" charset="0"/>
              <a:cs typeface="Calibri" panose="020F0502020204030204" pitchFamily="34" charset="0"/>
            </a:endParaRPr>
          </a:p>
          <a:p>
            <a:pPr marL="457200" indent="-457200">
              <a:lnSpc>
                <a:spcPct val="107000"/>
              </a:lnSpc>
              <a:spcBef>
                <a:spcPts val="0"/>
              </a:spcBef>
            </a:pPr>
            <a:r>
              <a:rPr lang="en-US" sz="4800" b="1" dirty="0"/>
              <a:t>“Federal Bill to Ban LGBTQ Books and Programs in Schools Leans on Old Fears. March 19, 2026. </a:t>
            </a:r>
            <a:br>
              <a:rPr lang="en-US" sz="4800" b="1" dirty="0"/>
            </a:br>
            <a:r>
              <a:rPr lang="en-US" sz="4800" b="1" dirty="0"/>
              <a:t>https://mombian.com/2026/03/19/federal-bill-to-ban-lgbtq-books-and-programs-in-schools-leans-on-old-fears/.</a:t>
            </a:r>
            <a:br>
              <a:rPr lang="en-US" sz="4800" b="1" dirty="0">
                <a:effectLst/>
                <a:ea typeface="Calibri" panose="020F0502020204030204" pitchFamily="34" charset="0"/>
                <a:cs typeface="Calibri" panose="020F0502020204030204" pitchFamily="34" charset="0"/>
              </a:rPr>
            </a:br>
            <a:endParaRPr lang="en-US" sz="4800" b="1" dirty="0">
              <a:effectLst/>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endParaRPr lang="en-US" sz="4800" b="1" dirty="0">
              <a:effectLst/>
              <a:ea typeface="Calibri" panose="020F0502020204030204" pitchFamily="34" charset="0"/>
              <a:cs typeface="Calibri" panose="020F0502020204030204" pitchFamily="34" charset="0"/>
            </a:endParaRPr>
          </a:p>
          <a:p>
            <a:pPr marL="457200" marR="0" indent="-457200">
              <a:lnSpc>
                <a:spcPct val="107000"/>
              </a:lnSpc>
              <a:spcBef>
                <a:spcPts val="0"/>
              </a:spcBef>
              <a:spcAft>
                <a:spcPts val="0"/>
              </a:spcAft>
            </a:pPr>
            <a:r>
              <a:rPr lang="en-US" sz="4800" b="1" dirty="0">
                <a:effectLst/>
                <a:ea typeface="Calibri" panose="020F0502020204030204" pitchFamily="34" charset="0"/>
                <a:cs typeface="Calibri" panose="020F0502020204030204" pitchFamily="34" charset="0"/>
              </a:rPr>
              <a:t>“Gay paper in library stirs fight in Fairfax: ‘Blade’ opponents cite sexual content.” Richmond Times-Dispatch. October 3, 1993.</a:t>
            </a:r>
            <a:br>
              <a:rPr lang="en-US" sz="4800" b="1" dirty="0">
                <a:effectLst/>
                <a:ea typeface="Calibri" panose="020F0502020204030204" pitchFamily="34" charset="0"/>
                <a:cs typeface="Calibri" panose="020F0502020204030204" pitchFamily="34" charset="0"/>
              </a:rPr>
            </a:br>
            <a:endParaRPr lang="en-US" sz="4800" b="1" dirty="0">
              <a:effectLst/>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sz="4800" b="1" dirty="0">
                <a:effectLst/>
                <a:ea typeface="Calibri" panose="020F0502020204030204" pitchFamily="34" charset="0"/>
                <a:cs typeface="Times New Roman" panose="02020603050405020304" pitchFamily="18" charset="0"/>
              </a:rPr>
              <a:t>Goff, Robert Oscar. "The Washington County Schoolbook Controversy: The Political Implications of a Social and Religious Conflict." </a:t>
            </a:r>
            <a:r>
              <a:rPr lang="en-US" sz="4800" b="1" dirty="0" err="1">
                <a:effectLst/>
                <a:ea typeface="Calibri" panose="020F0502020204030204" pitchFamily="34" charset="0"/>
                <a:cs typeface="Times New Roman" panose="02020603050405020304" pitchFamily="18" charset="0"/>
              </a:rPr>
              <a:t>Ph.d.</a:t>
            </a:r>
            <a:r>
              <a:rPr lang="en-US" sz="4800" b="1" dirty="0">
                <a:effectLst/>
                <a:ea typeface="Calibri" panose="020F0502020204030204" pitchFamily="34" charset="0"/>
                <a:cs typeface="Times New Roman" panose="02020603050405020304" pitchFamily="18" charset="0"/>
              </a:rPr>
              <a:t> dissertation. The Catholic University of America. 1977. </a:t>
            </a:r>
            <a:br>
              <a:rPr lang="en-US" sz="4800" b="1" dirty="0">
                <a:solidFill>
                  <a:srgbClr val="555555"/>
                </a:solidFill>
                <a:effectLst/>
                <a:ea typeface="Calibri" panose="020F0502020204030204" pitchFamily="34" charset="0"/>
                <a:cs typeface="Times New Roman" panose="02020603050405020304" pitchFamily="18" charset="0"/>
              </a:rPr>
            </a:br>
            <a:endParaRPr lang="en-US" sz="4800" b="1" dirty="0">
              <a:effectLst/>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sz="4800" b="1" dirty="0">
                <a:effectLst/>
                <a:ea typeface="Calibri" panose="020F0502020204030204" pitchFamily="34" charset="0"/>
                <a:cs typeface="Calibri" panose="020F0502020204030204" pitchFamily="34" charset="0"/>
              </a:rPr>
              <a:t>Goldwasser, Marion McAdoo. “Censorship: It Happened to Me in Southwest Virginia--It Could Happen to You.” </a:t>
            </a:r>
            <a:r>
              <a:rPr lang="en-US" sz="4800" b="1" i="1" dirty="0">
                <a:effectLst/>
                <a:ea typeface="Calibri" panose="020F0502020204030204" pitchFamily="34" charset="0"/>
                <a:cs typeface="Calibri" panose="020F0502020204030204" pitchFamily="34" charset="0"/>
              </a:rPr>
              <a:t>The English Journal</a:t>
            </a:r>
            <a:r>
              <a:rPr lang="en-US" sz="4800" b="1" dirty="0">
                <a:effectLst/>
                <a:ea typeface="Calibri" panose="020F0502020204030204" pitchFamily="34" charset="0"/>
                <a:cs typeface="Calibri" panose="020F0502020204030204" pitchFamily="34" charset="0"/>
              </a:rPr>
              <a:t> 86, no. 2 (1997): 34–42. </a:t>
            </a:r>
            <a:br>
              <a:rPr lang="en-US" sz="4800" b="1" dirty="0">
                <a:effectLst/>
                <a:ea typeface="Calibri" panose="020F0502020204030204" pitchFamily="34" charset="0"/>
                <a:cs typeface="Calibri" panose="020F0502020204030204" pitchFamily="34" charset="0"/>
              </a:rPr>
            </a:br>
            <a:endParaRPr lang="en-US" sz="4800" b="1" dirty="0">
              <a:effectLst/>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sz="4800" b="1" dirty="0">
                <a:effectLst/>
                <a:ea typeface="Calibri" panose="020F0502020204030204" pitchFamily="34" charset="0"/>
                <a:cs typeface="Calibri" panose="020F0502020204030204" pitchFamily="34" charset="0"/>
              </a:rPr>
              <a:t>Hamlin, Peter Randolph. “A Case Study of the Fairfax County, Virginia, Censorship Controversy, 1963.” </a:t>
            </a:r>
            <a:r>
              <a:rPr lang="en-US" sz="4800" b="1" i="1" dirty="0">
                <a:effectLst/>
                <a:ea typeface="Calibri" panose="020F0502020204030204" pitchFamily="34" charset="0"/>
                <a:cs typeface="Calibri" panose="020F0502020204030204" pitchFamily="34" charset="0"/>
              </a:rPr>
              <a:t>Occasional Papers (University of Illinois at Urbana-Champaign. Graduate School of Library Science); No. 95</a:t>
            </a:r>
            <a:r>
              <a:rPr lang="en-US" sz="4800" b="1" dirty="0">
                <a:effectLst/>
                <a:ea typeface="Calibri" panose="020F0502020204030204" pitchFamily="34" charset="0"/>
                <a:cs typeface="Calibri" panose="020F0502020204030204" pitchFamily="34" charset="0"/>
              </a:rPr>
              <a:t>, 1968.</a:t>
            </a:r>
            <a:br>
              <a:rPr lang="en-US" sz="4800" b="1" dirty="0">
                <a:effectLst/>
                <a:ea typeface="Calibri" panose="020F0502020204030204" pitchFamily="34" charset="0"/>
                <a:cs typeface="Calibri" panose="020F0502020204030204" pitchFamily="34" charset="0"/>
              </a:rPr>
            </a:br>
            <a:endParaRPr lang="en-US" sz="4800" b="1"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60679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BAA70-BFDD-A5CB-B3B1-546EFC83FA42}"/>
              </a:ext>
            </a:extLst>
          </p:cNvPr>
          <p:cNvSpPr>
            <a:spLocks noGrp="1"/>
          </p:cNvSpPr>
          <p:nvPr>
            <p:ph type="title"/>
          </p:nvPr>
        </p:nvSpPr>
        <p:spPr>
          <a:xfrm>
            <a:off x="2895600" y="208722"/>
            <a:ext cx="8610600" cy="924339"/>
          </a:xfrm>
        </p:spPr>
        <p:txBody>
          <a:bodyPr>
            <a:normAutofit/>
          </a:bodyPr>
          <a:lstStyle/>
          <a:p>
            <a:pPr algn="ctr"/>
            <a:r>
              <a:rPr lang="en-US" b="1" dirty="0"/>
              <a:t>Selected bibliography</a:t>
            </a:r>
          </a:p>
        </p:txBody>
      </p:sp>
      <p:sp>
        <p:nvSpPr>
          <p:cNvPr id="3" name="Content Placeholder 2">
            <a:extLst>
              <a:ext uri="{FF2B5EF4-FFF2-40B4-BE49-F238E27FC236}">
                <a16:creationId xmlns:a16="http://schemas.microsoft.com/office/drawing/2014/main" id="{27BEF3EA-8049-A936-78F4-D08029B56022}"/>
              </a:ext>
            </a:extLst>
          </p:cNvPr>
          <p:cNvSpPr>
            <a:spLocks noGrp="1"/>
          </p:cNvSpPr>
          <p:nvPr>
            <p:ph idx="1"/>
          </p:nvPr>
        </p:nvSpPr>
        <p:spPr>
          <a:xfrm>
            <a:off x="685800" y="1457864"/>
            <a:ext cx="10820400" cy="5046453"/>
          </a:xfrm>
        </p:spPr>
        <p:txBody>
          <a:bodyPr>
            <a:normAutofit fontScale="25000" lnSpcReduction="20000"/>
          </a:bodyPr>
          <a:lstStyle/>
          <a:p>
            <a:pPr>
              <a:lnSpc>
                <a:spcPct val="107000"/>
              </a:lnSpc>
              <a:spcBef>
                <a:spcPts val="0"/>
              </a:spcBef>
              <a:spcAft>
                <a:spcPts val="800"/>
              </a:spcAft>
            </a:pPr>
            <a:r>
              <a:rPr lang="en-US" sz="4800" b="1" dirty="0">
                <a:effectLst/>
                <a:ea typeface="Calibri" panose="020F0502020204030204" pitchFamily="34" charset="0"/>
                <a:cs typeface="Calibri" panose="020F0502020204030204" pitchFamily="34" charset="0"/>
              </a:rPr>
              <a:t>Jenkins, Christine A</a:t>
            </a:r>
            <a:r>
              <a:rPr lang="en-US" sz="4800" b="1" i="1" dirty="0">
                <a:effectLst/>
                <a:ea typeface="Calibri" panose="020F0502020204030204" pitchFamily="34" charset="0"/>
                <a:cs typeface="Calibri" panose="020F0502020204030204" pitchFamily="34" charset="0"/>
              </a:rPr>
              <a:t>. “</a:t>
            </a:r>
            <a:r>
              <a:rPr lang="en-US" sz="4800" b="1" dirty="0">
                <a:effectLst/>
                <a:ea typeface="Calibri" panose="020F0502020204030204" pitchFamily="34" charset="0"/>
                <a:cs typeface="Calibri" panose="020F0502020204030204" pitchFamily="34" charset="0"/>
              </a:rPr>
              <a:t>Censorship : Book Challenges, Challenging Books, and Young Readers.” In </a:t>
            </a:r>
            <a:r>
              <a:rPr lang="en-US" sz="4800" b="1" i="1" dirty="0">
                <a:effectLst/>
                <a:ea typeface="Calibri" panose="020F0502020204030204" pitchFamily="34" charset="0"/>
                <a:cs typeface="Calibri" panose="020F0502020204030204" pitchFamily="34" charset="0"/>
              </a:rPr>
              <a:t>Handbook of Research on Children’s and Young Adult Literature</a:t>
            </a:r>
            <a:r>
              <a:rPr lang="en-US" sz="4800" b="1" dirty="0">
                <a:effectLst/>
                <a:ea typeface="Calibri" panose="020F0502020204030204" pitchFamily="34" charset="0"/>
                <a:cs typeface="Calibri" panose="020F0502020204030204" pitchFamily="34" charset="0"/>
              </a:rPr>
              <a:t>. New York: Routledge, 2011. </a:t>
            </a:r>
            <a:endParaRPr lang="en-US" sz="4800" b="1" i="0" dirty="0">
              <a:effectLst/>
            </a:endParaRPr>
          </a:p>
          <a:p>
            <a:pPr>
              <a:lnSpc>
                <a:spcPct val="107000"/>
              </a:lnSpc>
              <a:spcBef>
                <a:spcPts val="0"/>
              </a:spcBef>
            </a:pPr>
            <a:r>
              <a:rPr lang="en-US" sz="4800" b="1" dirty="0"/>
              <a:t>Knox, Emily. “‘The Books Will Still Be in the Library’: Narrow Definitions of Censorship in the Discourse of Challengers.” </a:t>
            </a:r>
            <a:br>
              <a:rPr lang="en-US" sz="4800" b="1" dirty="0"/>
            </a:br>
            <a:r>
              <a:rPr lang="en-US" sz="4800" b="1" i="1" dirty="0"/>
              <a:t>Library Trends</a:t>
            </a:r>
            <a:r>
              <a:rPr lang="en-US" sz="4800" b="1" dirty="0"/>
              <a:t> 62, no. 4 (2014): 740–49. </a:t>
            </a:r>
            <a:br>
              <a:rPr lang="en-US" sz="4800" b="1" dirty="0"/>
            </a:br>
            <a:endParaRPr lang="en-US" sz="4800" b="1" dirty="0"/>
          </a:p>
          <a:p>
            <a:pPr>
              <a:lnSpc>
                <a:spcPct val="107000"/>
              </a:lnSpc>
              <a:spcBef>
                <a:spcPts val="0"/>
              </a:spcBef>
            </a:pPr>
            <a:r>
              <a:rPr lang="en-US" sz="4800" b="1" i="0" dirty="0">
                <a:effectLst/>
              </a:rPr>
              <a:t>Knox, Emily. </a:t>
            </a:r>
            <a:r>
              <a:rPr lang="en-US" sz="4800" b="1" i="1" dirty="0">
                <a:effectLst/>
              </a:rPr>
              <a:t>Book Banning In 21st-Century America</a:t>
            </a:r>
            <a:r>
              <a:rPr lang="en-US" sz="4800" b="1" i="0" dirty="0">
                <a:effectLst/>
              </a:rPr>
              <a:t>. Lanham, MD: Rowman &amp; Littlefield, 2015.</a:t>
            </a:r>
            <a:br>
              <a:rPr lang="en-US" sz="4800" b="1" i="0" dirty="0">
                <a:effectLst/>
              </a:rPr>
            </a:br>
            <a:endParaRPr lang="en-US" sz="4800" b="1" dirty="0">
              <a:ea typeface="Times New Roman" panose="02020603050405020304" pitchFamily="18" charset="0"/>
            </a:endParaRPr>
          </a:p>
          <a:p>
            <a:pPr marL="0" marR="0">
              <a:lnSpc>
                <a:spcPct val="107000"/>
              </a:lnSpc>
              <a:spcBef>
                <a:spcPts val="0"/>
              </a:spcBef>
              <a:spcAft>
                <a:spcPts val="800"/>
              </a:spcAft>
            </a:pPr>
            <a:r>
              <a:rPr lang="en-US" sz="4800" b="1" i="0" dirty="0">
                <a:effectLst/>
              </a:rPr>
              <a:t>Knox, Emily. “Society, Institutions, and Common Sense: Themes in the Discourse of Book Challengers in 21st Century United States.” </a:t>
            </a:r>
            <a:br>
              <a:rPr lang="en-US" sz="4800" b="1" i="0" dirty="0">
                <a:effectLst/>
              </a:rPr>
            </a:br>
            <a:r>
              <a:rPr lang="en-US" sz="4800" b="1" i="0" dirty="0">
                <a:effectLst/>
              </a:rPr>
              <a:t>      </a:t>
            </a:r>
            <a:r>
              <a:rPr lang="en-US" sz="4800" b="1" i="1" dirty="0">
                <a:effectLst/>
              </a:rPr>
              <a:t>Library &amp; Information Science Research </a:t>
            </a:r>
            <a:r>
              <a:rPr lang="en-US" sz="4800" b="1" i="0" dirty="0">
                <a:effectLst/>
              </a:rPr>
              <a:t>36, nos. ¾</a:t>
            </a:r>
            <a:r>
              <a:rPr lang="en-US" sz="4800" b="1" dirty="0"/>
              <a:t> (2014)</a:t>
            </a:r>
            <a:r>
              <a:rPr lang="en-US" sz="4800" b="1" i="0" dirty="0">
                <a:effectLst/>
              </a:rPr>
              <a:t>: 171–78.</a:t>
            </a:r>
            <a:endParaRPr lang="en-US" sz="4800" b="1" dirty="0">
              <a:effectLst/>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4800" b="1" dirty="0">
                <a:ea typeface="Calibri" panose="020F0502020204030204" pitchFamily="34" charset="0"/>
                <a:cs typeface="Times New Roman" panose="02020603050405020304" pitchFamily="18" charset="0"/>
              </a:rPr>
              <a:t>“Library lets parents see children’s records.” Richmond Times-Dispatch. November 12, 1994.</a:t>
            </a:r>
            <a:endParaRPr lang="en-US" sz="4800" b="1"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800" b="1" dirty="0">
                <a:effectLst/>
                <a:ea typeface="Calibri" panose="020F0502020204030204" pitchFamily="34" charset="0"/>
                <a:cs typeface="Times New Roman" panose="02020603050405020304" pitchFamily="18" charset="0"/>
              </a:rPr>
              <a:t>“LOCAL: Norfolk Gays Drop Suit Against City.” Advocate, no. 313 (March 19, 1981): 11. </a:t>
            </a:r>
            <a:br>
              <a:rPr lang="en-US" sz="4800" b="1" dirty="0">
                <a:effectLst/>
                <a:ea typeface="Calibri" panose="020F0502020204030204" pitchFamily="34" charset="0"/>
                <a:cs typeface="Times New Roman" panose="02020603050405020304" pitchFamily="18" charset="0"/>
              </a:rPr>
            </a:br>
            <a:r>
              <a:rPr lang="en-US" sz="4800" b="1" dirty="0">
                <a:effectLst/>
                <a:ea typeface="Calibri" panose="020F0502020204030204" pitchFamily="34" charset="0"/>
                <a:cs typeface="Times New Roman" panose="02020603050405020304" pitchFamily="18" charset="0"/>
              </a:rPr>
              <a:t>      </a:t>
            </a:r>
            <a:r>
              <a:rPr lang="en-US" sz="4800" b="1" u="sng" dirty="0">
                <a:effectLst/>
                <a:ea typeface="Calibri" panose="020F0502020204030204" pitchFamily="34" charset="0"/>
                <a:cs typeface="Times New Roman" panose="02020603050405020304" pitchFamily="18" charset="0"/>
                <a:hlinkClick r:id="rId2"/>
              </a:rPr>
              <a:t>https://search.ebscohost.com/login.aspx?direct=true&amp;db=qth&amp;AN=10188948&amp;site=ehost-</a:t>
            </a:r>
            <a:r>
              <a:rPr lang="en-US" sz="4800" b="1" dirty="0">
                <a:effectLst/>
                <a:ea typeface="Calibri" panose="020F0502020204030204" pitchFamily="34" charset="0"/>
                <a:cs typeface="Times New Roman" panose="02020603050405020304" pitchFamily="18" charset="0"/>
                <a:hlinkClick r:id="rId2"/>
              </a:rPr>
              <a:t>live&amp;scope=site</a:t>
            </a:r>
            <a:r>
              <a:rPr lang="en-US" sz="4800" b="1"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4800" b="1" dirty="0">
                <a:effectLst/>
                <a:ea typeface="Calibri" panose="020F0502020204030204" pitchFamily="34" charset="0"/>
                <a:cs typeface="Calibri" panose="020F0502020204030204" pitchFamily="34" charset="0"/>
              </a:rPr>
              <a:t>McMillan, Laura Smith. “Censorship by Librarians in Public Senior High Schools in Virginia.” </a:t>
            </a:r>
            <a:r>
              <a:rPr lang="en-US" sz="4800" b="1" dirty="0" err="1">
                <a:effectLst/>
                <a:ea typeface="Calibri" panose="020F0502020204030204" pitchFamily="34" charset="0"/>
                <a:cs typeface="Calibri" panose="020F0502020204030204" pitchFamily="34" charset="0"/>
              </a:rPr>
              <a:t>Educat.D</a:t>
            </a:r>
            <a:r>
              <a:rPr lang="en-US" sz="4800" b="1" dirty="0">
                <a:effectLst/>
                <a:ea typeface="Calibri" panose="020F0502020204030204" pitchFamily="34" charset="0"/>
                <a:cs typeface="Calibri" panose="020F0502020204030204" pitchFamily="34" charset="0"/>
              </a:rPr>
              <a:t>. dissertation. The College of William and </a:t>
            </a:r>
            <a:br>
              <a:rPr lang="en-US" sz="4800" b="1" dirty="0">
                <a:effectLst/>
                <a:ea typeface="Calibri" panose="020F0502020204030204" pitchFamily="34" charset="0"/>
                <a:cs typeface="Calibri" panose="020F0502020204030204" pitchFamily="34" charset="0"/>
              </a:rPr>
            </a:br>
            <a:r>
              <a:rPr lang="en-US" sz="4800" b="1" dirty="0">
                <a:effectLst/>
                <a:ea typeface="Calibri" panose="020F0502020204030204" pitchFamily="34" charset="0"/>
                <a:cs typeface="Calibri" panose="020F0502020204030204" pitchFamily="34" charset="0"/>
              </a:rPr>
              <a:t>     Mary. 1987. </a:t>
            </a:r>
          </a:p>
          <a:p>
            <a:pPr marL="0" marR="0">
              <a:lnSpc>
                <a:spcPct val="107000"/>
              </a:lnSpc>
              <a:spcBef>
                <a:spcPts val="0"/>
              </a:spcBef>
              <a:spcAft>
                <a:spcPts val="800"/>
              </a:spcAft>
            </a:pPr>
            <a:r>
              <a:rPr lang="en-US" sz="4800" b="1" dirty="0">
                <a:effectLst/>
                <a:ea typeface="Calibri" panose="020F0502020204030204" pitchFamily="34" charset="0"/>
                <a:cs typeface="Calibri" panose="020F0502020204030204" pitchFamily="34" charset="0"/>
              </a:rPr>
              <a:t>Minton, Bennett. “The Lies Our Textbooks Told My Generation of Virginians about Slavery.” </a:t>
            </a:r>
            <a:r>
              <a:rPr lang="en-US" sz="4800" b="1" i="1" dirty="0">
                <a:effectLst/>
                <a:ea typeface="Calibri" panose="020F0502020204030204" pitchFamily="34" charset="0"/>
                <a:cs typeface="Calibri" panose="020F0502020204030204" pitchFamily="34" charset="0"/>
              </a:rPr>
              <a:t>Washington Post</a:t>
            </a:r>
            <a:r>
              <a:rPr lang="en-US" sz="4800" b="1" dirty="0">
                <a:effectLst/>
                <a:ea typeface="Calibri" panose="020F0502020204030204" pitchFamily="34" charset="0"/>
                <a:cs typeface="Calibri" panose="020F0502020204030204" pitchFamily="34" charset="0"/>
              </a:rPr>
              <a:t>.  July 31, 2020.</a:t>
            </a:r>
            <a:endParaRPr lang="en-US" sz="4800" b="1"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800" b="1" dirty="0">
                <a:effectLst/>
                <a:ea typeface="Calibri" panose="020F0502020204030204" pitchFamily="34" charset="0"/>
                <a:cs typeface="Calibri" panose="020F0502020204030204" pitchFamily="34" charset="0"/>
              </a:rPr>
              <a:t>Moore, Molly. “Behind the Attack on ‘Huck Finn:’ One Angry Educator.” </a:t>
            </a:r>
            <a:r>
              <a:rPr lang="en-US" sz="4800" b="1" i="1" dirty="0">
                <a:effectLst/>
                <a:ea typeface="Calibri" panose="020F0502020204030204" pitchFamily="34" charset="0"/>
                <a:cs typeface="Calibri" panose="020F0502020204030204" pitchFamily="34" charset="0"/>
              </a:rPr>
              <a:t>Washington Post</a:t>
            </a:r>
            <a:r>
              <a:rPr lang="en-US" sz="4800" b="1" dirty="0">
                <a:effectLst/>
                <a:ea typeface="Calibri" panose="020F0502020204030204" pitchFamily="34" charset="0"/>
                <a:cs typeface="Calibri" panose="020F0502020204030204" pitchFamily="34" charset="0"/>
              </a:rPr>
              <a:t>. April 21, 1982.</a:t>
            </a:r>
          </a:p>
          <a:p>
            <a:pPr marL="0" marR="0">
              <a:lnSpc>
                <a:spcPct val="107000"/>
              </a:lnSpc>
              <a:spcBef>
                <a:spcPts val="0"/>
              </a:spcBef>
              <a:spcAft>
                <a:spcPts val="800"/>
              </a:spcAft>
            </a:pPr>
            <a:r>
              <a:rPr lang="en-US" sz="4800" b="1" dirty="0" err="1">
                <a:ea typeface="Calibri" panose="020F0502020204030204" pitchFamily="34" charset="0"/>
                <a:cs typeface="Calibri" panose="020F0502020204030204" pitchFamily="34" charset="0"/>
              </a:rPr>
              <a:t>O’Harrow</a:t>
            </a:r>
            <a:r>
              <a:rPr lang="en-US" sz="4800" b="1" dirty="0">
                <a:ea typeface="Calibri" panose="020F0502020204030204" pitchFamily="34" charset="0"/>
                <a:cs typeface="Calibri" panose="020F0502020204030204" pitchFamily="34" charset="0"/>
              </a:rPr>
              <a:t>, Robert Jr. “</a:t>
            </a:r>
            <a:r>
              <a:rPr lang="en-US" sz="4800" b="1" i="0" u="none" strike="noStrike" baseline="0" dirty="0"/>
              <a:t>Anti-Gay Crusader on a Roll: Battle With Fairfax Library Launches Darling of the Right.” </a:t>
            </a:r>
            <a:r>
              <a:rPr lang="en-US" sz="4800" b="1" i="1" u="none" strike="noStrike" baseline="0" dirty="0"/>
              <a:t>Washington Post</a:t>
            </a:r>
            <a:r>
              <a:rPr lang="en-US" sz="4800" b="1" i="0" u="none" strike="noStrike" baseline="0" dirty="0"/>
              <a:t>.  March 7, 1994.</a:t>
            </a:r>
            <a:endParaRPr lang="en-US" sz="4800" b="1" dirty="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4800" b="1" dirty="0">
                <a:effectLst/>
                <a:ea typeface="Calibri" panose="020F0502020204030204" pitchFamily="34" charset="0"/>
                <a:cs typeface="Calibri" panose="020F0502020204030204" pitchFamily="34" charset="0"/>
              </a:rPr>
              <a:t>Packard, Michael. “Banned in the USA: Censorship in Public Libraries in the 1990s.” </a:t>
            </a:r>
            <a:br>
              <a:rPr lang="en-US" sz="4800" b="1" dirty="0">
                <a:effectLst/>
                <a:ea typeface="Calibri" panose="020F0502020204030204" pitchFamily="34" charset="0"/>
                <a:cs typeface="Calibri" panose="020F0502020204030204" pitchFamily="34" charset="0"/>
              </a:rPr>
            </a:br>
            <a:r>
              <a:rPr lang="en-US" sz="4800" b="1" dirty="0">
                <a:effectLst/>
                <a:ea typeface="Calibri" panose="020F0502020204030204" pitchFamily="34" charset="0"/>
                <a:cs typeface="Calibri" panose="020F0502020204030204" pitchFamily="34" charset="0"/>
              </a:rPr>
              <a:t>     </a:t>
            </a:r>
            <a:r>
              <a:rPr lang="en-US" sz="4800" b="1" i="1" dirty="0">
                <a:effectLst/>
                <a:ea typeface="Calibri" panose="020F0502020204030204" pitchFamily="34" charset="0"/>
                <a:cs typeface="Calibri" panose="020F0502020204030204" pitchFamily="34" charset="0"/>
              </a:rPr>
              <a:t>Current Studies in Librarianship</a:t>
            </a:r>
            <a:r>
              <a:rPr lang="en-US" sz="4800" b="1" dirty="0">
                <a:effectLst/>
                <a:ea typeface="Calibri" panose="020F0502020204030204" pitchFamily="34" charset="0"/>
                <a:cs typeface="Calibri" panose="020F0502020204030204" pitchFamily="34" charset="0"/>
              </a:rPr>
              <a:t> 23, no. 1/2 (April 15, 1999): 61–67.</a:t>
            </a:r>
            <a:endParaRPr lang="en-US" sz="4800" b="1"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800" b="1" dirty="0">
                <a:effectLst/>
                <a:ea typeface="Calibri" panose="020F0502020204030204" pitchFamily="34" charset="0"/>
                <a:cs typeface="Calibri" panose="020F0502020204030204" pitchFamily="34" charset="0"/>
              </a:rPr>
              <a:t>“Parents Calling for Resignations.” </a:t>
            </a:r>
            <a:r>
              <a:rPr lang="en-US" sz="4800" b="1" i="1" dirty="0">
                <a:effectLst/>
                <a:ea typeface="Calibri" panose="020F0502020204030204" pitchFamily="34" charset="0"/>
                <a:cs typeface="Calibri" panose="020F0502020204030204" pitchFamily="34" charset="0"/>
              </a:rPr>
              <a:t>Richmond Times-Dispatch</a:t>
            </a:r>
            <a:r>
              <a:rPr lang="en-US" sz="4800" b="1" dirty="0">
                <a:effectLst/>
                <a:ea typeface="Calibri" panose="020F0502020204030204" pitchFamily="34" charset="0"/>
                <a:cs typeface="Calibri" panose="020F0502020204030204" pitchFamily="34" charset="0"/>
              </a:rPr>
              <a:t>. April 11, 1974.</a:t>
            </a:r>
          </a:p>
          <a:p>
            <a:pPr marL="0">
              <a:lnSpc>
                <a:spcPct val="107000"/>
              </a:lnSpc>
              <a:spcBef>
                <a:spcPts val="0"/>
              </a:spcBef>
              <a:spcAft>
                <a:spcPts val="800"/>
              </a:spcAft>
            </a:pPr>
            <a:r>
              <a:rPr lang="en-US" sz="4800" b="1" dirty="0"/>
              <a:t>PEN America. “The Normalization of Book Banning.” October 1, 2025. </a:t>
            </a:r>
            <a:r>
              <a:rPr lang="en-US" sz="4800" b="1" dirty="0">
                <a:hlinkClick r:id="rId3"/>
              </a:rPr>
              <a:t>https://pen.org/report/the-normalization-of-book-banning/</a:t>
            </a:r>
            <a:r>
              <a:rPr lang="en-US" sz="4800" b="1" dirty="0"/>
              <a:t> .</a:t>
            </a:r>
          </a:p>
          <a:p>
            <a:pPr marL="0">
              <a:lnSpc>
                <a:spcPct val="107000"/>
              </a:lnSpc>
              <a:spcBef>
                <a:spcPts val="0"/>
              </a:spcBef>
              <a:spcAft>
                <a:spcPts val="800"/>
              </a:spcAft>
            </a:pPr>
            <a:r>
              <a:rPr lang="en-US" sz="4800" b="1" dirty="0">
                <a:ea typeface="Calibri" panose="020F0502020204030204" pitchFamily="34" charset="0"/>
                <a:cs typeface="Calibri" panose="020F0502020204030204" pitchFamily="34" charset="0"/>
              </a:rPr>
              <a:t>Pettys, Todd E. “</a:t>
            </a:r>
            <a:r>
              <a:rPr lang="en-US" sz="4800" b="1" dirty="0">
                <a:ea typeface="Aptos" panose="020B0004020202020204" pitchFamily="34" charset="0"/>
                <a:cs typeface="Times New Roman" panose="02020603050405020304" pitchFamily="18" charset="0"/>
              </a:rPr>
              <a:t>Serious Value, Prurient Appeal, and ‘Obscene’ Books in the Hands of Children.” William &amp; Mary Bill of Rights Journal 31, no. 4 </a:t>
            </a:r>
            <a:br>
              <a:rPr lang="en-US" sz="4800" b="1" dirty="0">
                <a:ea typeface="Aptos" panose="020B0004020202020204" pitchFamily="34" charset="0"/>
                <a:cs typeface="Times New Roman" panose="02020603050405020304" pitchFamily="18" charset="0"/>
              </a:rPr>
            </a:br>
            <a:r>
              <a:rPr lang="en-US" sz="4800" b="1" dirty="0">
                <a:ea typeface="Aptos" panose="020B0004020202020204" pitchFamily="34" charset="0"/>
                <a:cs typeface="Times New Roman" panose="02020603050405020304" pitchFamily="18" charset="0"/>
              </a:rPr>
              <a:t>     (2023), </a:t>
            </a:r>
            <a:r>
              <a:rPr lang="en-US" sz="4800" b="1" dirty="0">
                <a:ea typeface="Aptos" panose="020B0004020202020204" pitchFamily="34" charset="0"/>
                <a:cs typeface="Times New Roman" panose="02020603050405020304" pitchFamily="18" charset="0"/>
                <a:hlinkClick r:id="rId4"/>
              </a:rPr>
              <a:t>https://scholarship.law.wm.edu/wmborj/vol31/iss4/2</a:t>
            </a:r>
            <a:r>
              <a:rPr lang="en-US" sz="4800" b="1" dirty="0">
                <a:ea typeface="Aptos" panose="020B0004020202020204" pitchFamily="34" charset="0"/>
                <a:cs typeface="Times New Roman" panose="02020603050405020304" pitchFamily="18" charset="0"/>
              </a:rPr>
              <a:t> .</a:t>
            </a:r>
            <a:endParaRPr lang="en-US" sz="4800" b="1" dirty="0">
              <a:ea typeface="Calibri" panose="020F0502020204030204" pitchFamily="34" charset="0"/>
              <a:cs typeface="Calibri" panose="020F0502020204030204" pitchFamily="34" charset="0"/>
            </a:endParaRPr>
          </a:p>
          <a:p>
            <a:pPr marL="0">
              <a:lnSpc>
                <a:spcPct val="107000"/>
              </a:lnSpc>
              <a:spcBef>
                <a:spcPts val="0"/>
              </a:spcBef>
              <a:spcAft>
                <a:spcPts val="800"/>
              </a:spcAft>
            </a:pPr>
            <a:endParaRPr lang="en-US" sz="4800" b="1" dirty="0"/>
          </a:p>
          <a:p>
            <a:pPr marL="0" marR="0">
              <a:lnSpc>
                <a:spcPct val="107000"/>
              </a:lnSpc>
              <a:spcBef>
                <a:spcPts val="0"/>
              </a:spcBef>
              <a:spcAft>
                <a:spcPts val="800"/>
              </a:spcAft>
            </a:pPr>
            <a:endParaRPr lang="en-US" sz="4800" b="1" dirty="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0852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3332-05E5-6EAB-E2C3-94983F7DAD9B}"/>
              </a:ext>
            </a:extLst>
          </p:cNvPr>
          <p:cNvSpPr>
            <a:spLocks noGrp="1"/>
          </p:cNvSpPr>
          <p:nvPr>
            <p:ph type="title"/>
          </p:nvPr>
        </p:nvSpPr>
        <p:spPr>
          <a:xfrm>
            <a:off x="422694" y="1"/>
            <a:ext cx="11083506" cy="1009290"/>
          </a:xfrm>
        </p:spPr>
        <p:txBody>
          <a:bodyPr/>
          <a:lstStyle/>
          <a:p>
            <a:pPr algn="ctr"/>
            <a:r>
              <a:rPr lang="en-US" b="1" dirty="0"/>
              <a:t>Selected bibliography</a:t>
            </a:r>
          </a:p>
        </p:txBody>
      </p:sp>
      <p:sp>
        <p:nvSpPr>
          <p:cNvPr id="3" name="Content Placeholder 2">
            <a:extLst>
              <a:ext uri="{FF2B5EF4-FFF2-40B4-BE49-F238E27FC236}">
                <a16:creationId xmlns:a16="http://schemas.microsoft.com/office/drawing/2014/main" id="{39E4B041-5FAF-4EC8-46A2-EA4B60174CE6}"/>
              </a:ext>
            </a:extLst>
          </p:cNvPr>
          <p:cNvSpPr>
            <a:spLocks noGrp="1"/>
          </p:cNvSpPr>
          <p:nvPr>
            <p:ph idx="1"/>
          </p:nvPr>
        </p:nvSpPr>
        <p:spPr>
          <a:xfrm>
            <a:off x="685800" y="1009291"/>
            <a:ext cx="10820400" cy="5505810"/>
          </a:xfrm>
        </p:spPr>
        <p:txBody>
          <a:bodyPr>
            <a:normAutofit fontScale="25000" lnSpcReduction="20000"/>
          </a:bodyPr>
          <a:lstStyle/>
          <a:p>
            <a:pPr marL="0" marR="0">
              <a:lnSpc>
                <a:spcPct val="107000"/>
              </a:lnSpc>
              <a:spcBef>
                <a:spcPts val="0"/>
              </a:spcBef>
              <a:spcAft>
                <a:spcPts val="800"/>
              </a:spcAft>
            </a:pPr>
            <a:r>
              <a:rPr lang="en-US" sz="4800" b="1" dirty="0">
                <a:effectLst/>
                <a:ea typeface="Calibri" panose="020F0502020204030204" pitchFamily="34" charset="0"/>
                <a:cs typeface="Calibri" panose="020F0502020204030204" pitchFamily="34" charset="0"/>
              </a:rPr>
              <a:t>“Special to The </a:t>
            </a:r>
            <a:r>
              <a:rPr lang="en-US" sz="4800" b="1" dirty="0" err="1">
                <a:effectLst/>
                <a:ea typeface="Calibri" panose="020F0502020204030204" pitchFamily="34" charset="0"/>
                <a:cs typeface="Calibri" panose="020F0502020204030204" pitchFamily="34" charset="0"/>
              </a:rPr>
              <a:t>New,York</a:t>
            </a:r>
            <a:r>
              <a:rPr lang="en-US" sz="4800" b="1" dirty="0">
                <a:effectLst/>
                <a:ea typeface="Calibri" panose="020F0502020204030204" pitchFamily="34" charset="0"/>
                <a:cs typeface="Calibri" panose="020F0502020204030204" pitchFamily="34" charset="0"/>
              </a:rPr>
              <a:t> Times. Virginia library fights for books that a minister labels 'obscene': Book sellers were fined suit over book </a:t>
            </a:r>
            <a:br>
              <a:rPr lang="en-US" sz="4800" b="1" dirty="0">
                <a:effectLst/>
                <a:ea typeface="Calibri" panose="020F0502020204030204" pitchFamily="34" charset="0"/>
                <a:cs typeface="Calibri" panose="020F0502020204030204" pitchFamily="34" charset="0"/>
              </a:rPr>
            </a:br>
            <a:r>
              <a:rPr lang="en-US" sz="4800" b="1" dirty="0">
                <a:effectLst/>
                <a:ea typeface="Calibri" panose="020F0502020204030204" pitchFamily="34" charset="0"/>
                <a:cs typeface="Calibri" panose="020F0502020204030204" pitchFamily="34" charset="0"/>
              </a:rPr>
              <a:t>     ban.” </a:t>
            </a:r>
            <a:r>
              <a:rPr lang="en-US" sz="4800" b="1" i="1" dirty="0">
                <a:effectLst/>
                <a:ea typeface="Calibri" panose="020F0502020204030204" pitchFamily="34" charset="0"/>
                <a:cs typeface="Times New Roman" panose="02020603050405020304" pitchFamily="18" charset="0"/>
              </a:rPr>
              <a:t>New York Times. </a:t>
            </a:r>
            <a:r>
              <a:rPr lang="en-US" sz="4800" b="1" dirty="0">
                <a:effectLst/>
                <a:ea typeface="Calibri" panose="020F0502020204030204" pitchFamily="34" charset="0"/>
                <a:cs typeface="Times New Roman" panose="02020603050405020304" pitchFamily="18" charset="0"/>
              </a:rPr>
              <a:t>December 14, 1980.</a:t>
            </a:r>
            <a:br>
              <a:rPr lang="en-US" sz="4800" b="1" dirty="0">
                <a:effectLst/>
                <a:ea typeface="Calibri" panose="020F0502020204030204" pitchFamily="34" charset="0"/>
                <a:cs typeface="Times New Roman" panose="02020603050405020304" pitchFamily="18" charset="0"/>
              </a:rPr>
            </a:br>
            <a:endParaRPr lang="en-US" sz="4800" b="1" dirty="0">
              <a:effectLst/>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4800" b="1" dirty="0"/>
              <a:t>“State of America’s Libraries: A Snapshot [2023 through 2025]|ALA.” Accessed April 30, 2026. </a:t>
            </a:r>
            <a:br>
              <a:rPr lang="en-US" sz="4800" b="1" dirty="0"/>
            </a:br>
            <a:r>
              <a:rPr lang="en-US" sz="4800" b="1" dirty="0"/>
              <a:t>      </a:t>
            </a:r>
            <a:r>
              <a:rPr lang="en-US" sz="4800" b="1" dirty="0">
                <a:hlinkClick r:id="rId2"/>
              </a:rPr>
              <a:t>https://www.ala.org/news/state-americas-libraries-report-</a:t>
            </a:r>
            <a:r>
              <a:rPr lang="en-US" sz="4800" b="1" dirty="0"/>
              <a:t>  [enter 2023, 2024, or 2025].</a:t>
            </a:r>
            <a:br>
              <a:rPr lang="en-US" sz="4800" b="1" dirty="0">
                <a:effectLst/>
                <a:ea typeface="Calibri" panose="020F0502020204030204" pitchFamily="34" charset="0"/>
                <a:cs typeface="Times New Roman" panose="02020603050405020304" pitchFamily="18" charset="0"/>
              </a:rPr>
            </a:br>
            <a:endParaRPr lang="en-US" sz="4800" b="1"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800" b="1" dirty="0">
                <a:effectLst/>
                <a:ea typeface="Times New Roman" panose="02020603050405020304" pitchFamily="18" charset="0"/>
                <a:cs typeface="Calibri" panose="020F0502020204030204" pitchFamily="34" charset="0"/>
              </a:rPr>
              <a:t>Sullivan, Caitlin. “Book Flap Brings Back Memories -- Challenge 27 Years Ago Attracted National Attention.” </a:t>
            </a:r>
            <a:r>
              <a:rPr lang="en-US" sz="4800" b="1" i="1" dirty="0">
                <a:effectLst/>
                <a:ea typeface="Times New Roman" panose="02020603050405020304" pitchFamily="18" charset="0"/>
                <a:cs typeface="Calibri" panose="020F0502020204030204" pitchFamily="34" charset="0"/>
              </a:rPr>
              <a:t>SWVA Today</a:t>
            </a:r>
            <a:r>
              <a:rPr lang="en-US" sz="4800" b="1" dirty="0">
                <a:effectLst/>
                <a:ea typeface="Times New Roman" panose="02020603050405020304" pitchFamily="18" charset="0"/>
                <a:cs typeface="Calibri" panose="020F0502020204030204" pitchFamily="34" charset="0"/>
              </a:rPr>
              <a:t>, January 12, 2022.|    </a:t>
            </a:r>
            <a:br>
              <a:rPr lang="en-US" sz="4800" b="1" dirty="0">
                <a:effectLst/>
                <a:ea typeface="Times New Roman" panose="02020603050405020304" pitchFamily="18" charset="0"/>
                <a:cs typeface="Calibri" panose="020F0502020204030204" pitchFamily="34" charset="0"/>
              </a:rPr>
            </a:br>
            <a:r>
              <a:rPr lang="en-US" sz="4800" b="1" dirty="0">
                <a:effectLst/>
                <a:ea typeface="Times New Roman" panose="02020603050405020304" pitchFamily="18" charset="0"/>
                <a:cs typeface="Calibri" panose="020F0502020204030204" pitchFamily="34" charset="0"/>
              </a:rPr>
              <a:t>       </a:t>
            </a:r>
            <a:r>
              <a:rPr lang="en-US" sz="4800" b="1" u="sng" dirty="0">
                <a:solidFill>
                  <a:srgbClr val="C00000"/>
                </a:solidFill>
                <a:effectLst/>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https://swvatoday.com/news/article_84205505-ddb6-</a:t>
            </a:r>
            <a:r>
              <a:rPr lang="en-US" sz="4800" b="1" u="sng" dirty="0">
                <a:solidFill>
                  <a:srgbClr val="C00000"/>
                </a:solidFill>
                <a:effectLst/>
                <a:ea typeface="Times New Roman" panose="02020603050405020304" pitchFamily="18" charset="0"/>
                <a:cs typeface="Calibri" panose="020F0502020204030204" pitchFamily="34" charset="0"/>
              </a:rPr>
              <a:t> 5886-97d9-bd32e4e1da6a.html</a:t>
            </a:r>
            <a:r>
              <a:rPr lang="en-US" sz="4800" b="1" dirty="0">
                <a:effectLst/>
                <a:ea typeface="Times New Roman" panose="02020603050405020304" pitchFamily="18" charset="0"/>
                <a:cs typeface="Calibri" panose="020F0502020204030204" pitchFamily="34" charset="0"/>
              </a:rPr>
              <a:t>. Originally published, September 26, 2007.</a:t>
            </a:r>
            <a:br>
              <a:rPr lang="en-US" sz="4800" b="1" dirty="0">
                <a:effectLst/>
                <a:ea typeface="Times New Roman" panose="02020603050405020304" pitchFamily="18" charset="0"/>
                <a:cs typeface="Calibri" panose="020F0502020204030204" pitchFamily="34" charset="0"/>
              </a:rPr>
            </a:br>
            <a:endParaRPr lang="en-US" sz="4800" b="1" dirty="0">
              <a:effectLst/>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4800" b="1" dirty="0">
                <a:effectLst/>
                <a:ea typeface="Calibri" panose="020F0502020204030204" pitchFamily="34" charset="0"/>
                <a:cs typeface="Times New Roman" panose="02020603050405020304" pitchFamily="18" charset="0"/>
              </a:rPr>
              <a:t>"</a:t>
            </a:r>
            <a:r>
              <a:rPr lang="en-US" sz="4800" b="1" dirty="0">
                <a:effectLst/>
                <a:ea typeface="Calibri" panose="020F0502020204030204" pitchFamily="34" charset="0"/>
                <a:cs typeface="Calibri" panose="020F0502020204030204" pitchFamily="34" charset="0"/>
              </a:rPr>
              <a:t>VB Mayor McCoy: Politics, Religion, and the Public Library." </a:t>
            </a:r>
            <a:r>
              <a:rPr lang="en-US" sz="4800" b="1" i="1" dirty="0">
                <a:effectLst/>
                <a:ea typeface="Calibri" panose="020F0502020204030204" pitchFamily="34" charset="0"/>
                <a:cs typeface="Times New Roman" panose="02020603050405020304" pitchFamily="18" charset="0"/>
              </a:rPr>
              <a:t>Our Own Community Press</a:t>
            </a:r>
            <a:r>
              <a:rPr lang="en-US" sz="4800" b="1" dirty="0">
                <a:effectLst/>
                <a:ea typeface="Calibri" panose="020F0502020204030204" pitchFamily="34" charset="0"/>
                <a:cs typeface="Times New Roman" panose="02020603050405020304" pitchFamily="18" charset="0"/>
              </a:rPr>
              <a:t> 5, no. 2 (1980): 4. </a:t>
            </a:r>
            <a:r>
              <a:rPr lang="en-US" sz="4800" b="1" i="1" dirty="0">
                <a:effectLst/>
                <a:ea typeface="Calibri" panose="020F0502020204030204" pitchFamily="34" charset="0"/>
                <a:cs typeface="Times New Roman" panose="02020603050405020304" pitchFamily="18" charset="0"/>
              </a:rPr>
              <a:t>Archives of Sexuality and Gender</a:t>
            </a:r>
            <a:r>
              <a:rPr lang="en-US" sz="4800" b="1" dirty="0">
                <a:effectLst/>
                <a:ea typeface="Calibri" panose="020F0502020204030204" pitchFamily="34" charset="0"/>
                <a:cs typeface="Times New Roman" panose="02020603050405020304" pitchFamily="18" charset="0"/>
              </a:rPr>
              <a:t> (accessed August 26, 2022). https://link-gale-com.proxy01.its.virginia.edu/apps/doc/JZRISW600064618/AHSI?u=viva_uva&amp;sid=bookmark-AHSI&amp;xid=c31ac9bc.</a:t>
            </a:r>
            <a:br>
              <a:rPr lang="en-US" sz="4800" b="1" dirty="0">
                <a:effectLst/>
                <a:ea typeface="Calibri" panose="020F0502020204030204" pitchFamily="34" charset="0"/>
                <a:cs typeface="Times New Roman" panose="02020603050405020304" pitchFamily="18" charset="0"/>
              </a:rPr>
            </a:br>
            <a:endParaRPr lang="en-US" sz="4800" b="1" dirty="0">
              <a:effectLst/>
              <a:ea typeface="Calibri" panose="020F0502020204030204" pitchFamily="34" charset="0"/>
              <a:cs typeface="Times New Roman" panose="02020603050405020304" pitchFamily="18" charset="0"/>
            </a:endParaRPr>
          </a:p>
          <a:p>
            <a:pPr>
              <a:lnSpc>
                <a:spcPct val="107000"/>
              </a:lnSpc>
              <a:spcBef>
                <a:spcPts val="0"/>
              </a:spcBef>
            </a:pPr>
            <a:r>
              <a:rPr lang="en-US" sz="4800" b="1" dirty="0">
                <a:effectLst/>
                <a:ea typeface="Calibri" panose="020F0502020204030204" pitchFamily="34" charset="0"/>
                <a:cs typeface="Calibri" panose="020F0502020204030204" pitchFamily="34" charset="0"/>
              </a:rPr>
              <a:t>“VLA Intellectual Freedom Update February 1, 2017.” Accessed April 5, 2022. </a:t>
            </a:r>
            <a:r>
              <a:rPr lang="en-US" sz="4800" b="1" u="sng" dirty="0">
                <a:solidFill>
                  <a:srgbClr val="0563C1"/>
                </a:solidFill>
                <a:effectLst/>
                <a:ea typeface="Calibri" panose="020F0502020204030204" pitchFamily="34" charset="0"/>
                <a:cs typeface="Calibri" panose="020F0502020204030204" pitchFamily="34" charset="0"/>
                <a:hlinkClick r:id="rId4"/>
              </a:rPr>
              <a:t>https://www.vla.org/vla-intellectual-freedom-update-february-1--2017</a:t>
            </a:r>
            <a:r>
              <a:rPr lang="en-US" sz="4800" b="1" dirty="0">
                <a:effectLst/>
                <a:ea typeface="Calibri" panose="020F0502020204030204" pitchFamily="34" charset="0"/>
                <a:cs typeface="Calibri" panose="020F0502020204030204" pitchFamily="34" charset="0"/>
              </a:rPr>
              <a:t>.</a:t>
            </a:r>
            <a:br>
              <a:rPr lang="en-US" sz="4800" b="1" dirty="0">
                <a:effectLst/>
                <a:ea typeface="Calibri" panose="020F0502020204030204" pitchFamily="34" charset="0"/>
                <a:cs typeface="Calibri" panose="020F0502020204030204" pitchFamily="34" charset="0"/>
              </a:rPr>
            </a:br>
            <a:endParaRPr lang="en-US" sz="4800" b="1" dirty="0">
              <a:ea typeface="Calibri" panose="020F0502020204030204" pitchFamily="34" charset="0"/>
              <a:cs typeface="Times New Roman" panose="02020603050405020304" pitchFamily="18" charset="0"/>
            </a:endParaRPr>
          </a:p>
          <a:p>
            <a:pPr>
              <a:lnSpc>
                <a:spcPct val="107000"/>
              </a:lnSpc>
              <a:spcBef>
                <a:spcPts val="0"/>
              </a:spcBef>
            </a:pPr>
            <a:r>
              <a:rPr lang="en-US" sz="4800" b="1" dirty="0">
                <a:effectLst/>
                <a:ea typeface="Calibri" panose="020F0502020204030204" pitchFamily="34" charset="0"/>
                <a:cs typeface="Calibri" panose="020F0502020204030204" pitchFamily="34" charset="0"/>
              </a:rPr>
              <a:t>“Vote Ousts Gay Paper In Va. Beach Library.” </a:t>
            </a:r>
            <a:r>
              <a:rPr lang="en-US" sz="4800" b="1" i="1" dirty="0">
                <a:effectLst/>
                <a:ea typeface="Calibri" panose="020F0502020204030204" pitchFamily="34" charset="0"/>
                <a:cs typeface="Calibri" panose="020F0502020204030204" pitchFamily="34" charset="0"/>
              </a:rPr>
              <a:t>Washington Post</a:t>
            </a:r>
            <a:r>
              <a:rPr lang="en-US" sz="4800" b="1" dirty="0">
                <a:effectLst/>
                <a:ea typeface="Calibri" panose="020F0502020204030204" pitchFamily="34" charset="0"/>
                <a:cs typeface="Calibri" panose="020F0502020204030204" pitchFamily="34" charset="0"/>
              </a:rPr>
              <a:t>.</a:t>
            </a:r>
            <a:r>
              <a:rPr lang="en-US" sz="4800" b="1" i="1" dirty="0">
                <a:effectLst/>
                <a:ea typeface="Calibri" panose="020F0502020204030204" pitchFamily="34" charset="0"/>
                <a:cs typeface="Calibri" panose="020F0502020204030204" pitchFamily="34" charset="0"/>
              </a:rPr>
              <a:t> </a:t>
            </a:r>
            <a:r>
              <a:rPr lang="en-US" sz="4800" b="1" dirty="0">
                <a:effectLst/>
                <a:ea typeface="Calibri" panose="020F0502020204030204" pitchFamily="34" charset="0"/>
                <a:cs typeface="Calibri" panose="020F0502020204030204" pitchFamily="34" charset="0"/>
              </a:rPr>
              <a:t>November 6, 1980.</a:t>
            </a:r>
            <a:br>
              <a:rPr lang="en-US" sz="4800" b="1" dirty="0">
                <a:effectLst/>
                <a:ea typeface="Calibri" panose="020F0502020204030204" pitchFamily="34" charset="0"/>
                <a:cs typeface="Calibri" panose="020F0502020204030204" pitchFamily="34" charset="0"/>
              </a:rPr>
            </a:br>
            <a:endParaRPr lang="en-US" sz="4800" b="1" dirty="0">
              <a:effectLst/>
              <a:ea typeface="Calibri" panose="020F0502020204030204" pitchFamily="34" charset="0"/>
              <a:cs typeface="Times New Roman" panose="02020603050405020304" pitchFamily="18" charset="0"/>
            </a:endParaRPr>
          </a:p>
          <a:p>
            <a:pPr>
              <a:lnSpc>
                <a:spcPct val="107000"/>
              </a:lnSpc>
              <a:spcBef>
                <a:spcPts val="0"/>
              </a:spcBef>
            </a:pPr>
            <a:r>
              <a:rPr lang="en-US" sz="4800" b="1" dirty="0">
                <a:effectLst/>
                <a:ea typeface="Calibri" panose="020F0502020204030204" pitchFamily="34" charset="0"/>
                <a:cs typeface="Calibri" panose="020F0502020204030204" pitchFamily="34" charset="0"/>
              </a:rPr>
              <a:t>Vozzella, Laura, and Gregory S. Schneider. “Fight over Teaching ‘Beloved’ Book in Schools Becomes Hot Topic in Virginia Governor’s Race.”  </a:t>
            </a:r>
            <a:r>
              <a:rPr lang="en-US" sz="4800" b="1" i="1" dirty="0">
                <a:effectLst/>
                <a:ea typeface="Calibri" panose="020F0502020204030204" pitchFamily="34" charset="0"/>
                <a:cs typeface="Calibri" panose="020F0502020204030204" pitchFamily="34" charset="0"/>
              </a:rPr>
              <a:t>Washington Post</a:t>
            </a:r>
            <a:r>
              <a:rPr lang="en-US" sz="4800" b="1" dirty="0">
                <a:effectLst/>
                <a:ea typeface="Calibri" panose="020F0502020204030204" pitchFamily="34" charset="0"/>
                <a:cs typeface="Calibri" panose="020F0502020204030204" pitchFamily="34" charset="0"/>
              </a:rPr>
              <a:t>. October 25, 2021.</a:t>
            </a:r>
            <a:br>
              <a:rPr lang="en-US" sz="4800" b="1" dirty="0">
                <a:effectLst/>
                <a:ea typeface="Calibri" panose="020F0502020204030204" pitchFamily="34" charset="0"/>
                <a:cs typeface="Calibri" panose="020F0502020204030204" pitchFamily="34" charset="0"/>
              </a:rPr>
            </a:br>
            <a:endParaRPr lang="en-US" sz="4800" b="1" dirty="0">
              <a:effectLst/>
              <a:ea typeface="Calibri" panose="020F0502020204030204" pitchFamily="34" charset="0"/>
              <a:cs typeface="Calibri" panose="020F0502020204030204" pitchFamily="34" charset="0"/>
            </a:endParaRPr>
          </a:p>
          <a:p>
            <a:pPr>
              <a:lnSpc>
                <a:spcPct val="107000"/>
              </a:lnSpc>
              <a:spcBef>
                <a:spcPts val="0"/>
              </a:spcBef>
            </a:pPr>
            <a:r>
              <a:rPr lang="en-US" sz="4800" b="1" dirty="0">
                <a:effectLst/>
                <a:ea typeface="Calibri" panose="020F0502020204030204" pitchFamily="34" charset="0"/>
                <a:cs typeface="Calibri" panose="020F0502020204030204" pitchFamily="34" charset="0"/>
              </a:rPr>
              <a:t>Walsh, Mark. “Yanking Books from School libraries: What the Supreme Court Has Said and why It’s Murky,” Education Week, December 15, 2021. </a:t>
            </a:r>
            <a:r>
              <a:rPr lang="en-US" sz="4800" b="1" dirty="0">
                <a:effectLst/>
                <a:ea typeface="Calibri" panose="020F0502020204030204" pitchFamily="34" charset="0"/>
                <a:cs typeface="Calibri" panose="020F0502020204030204" pitchFamily="34" charset="0"/>
                <a:hlinkClick r:id="rId5"/>
              </a:rPr>
              <a:t>https://www.edweek.org/policy-politics/yanking-books-from-school-libraries-what-the-supreme-court-has-said-and-why-its-murky/2021/12</a:t>
            </a:r>
            <a:r>
              <a:rPr lang="en-US" sz="4800" b="1" dirty="0">
                <a:effectLst/>
                <a:ea typeface="Calibri" panose="020F0502020204030204" pitchFamily="34" charset="0"/>
                <a:cs typeface="Calibri" panose="020F0502020204030204" pitchFamily="34" charset="0"/>
              </a:rPr>
              <a:t> .</a:t>
            </a:r>
            <a:br>
              <a:rPr lang="en-US" sz="4800" b="1" dirty="0">
                <a:effectLst/>
                <a:ea typeface="Calibri" panose="020F0502020204030204" pitchFamily="34" charset="0"/>
                <a:cs typeface="Calibri" panose="020F0502020204030204" pitchFamily="34" charset="0"/>
              </a:rPr>
            </a:br>
            <a:br>
              <a:rPr lang="en-US" sz="4800" b="1" dirty="0">
                <a:effectLst/>
                <a:ea typeface="Calibri" panose="020F0502020204030204" pitchFamily="34" charset="0"/>
                <a:cs typeface="Calibri" panose="020F0502020204030204" pitchFamily="34" charset="0"/>
              </a:rPr>
            </a:br>
            <a:r>
              <a:rPr lang="en-US" sz="4800" b="1" dirty="0">
                <a:effectLst/>
                <a:ea typeface="Calibri" panose="020F0502020204030204" pitchFamily="34" charset="0"/>
                <a:cs typeface="Calibri" panose="020F0502020204030204" pitchFamily="34" charset="0"/>
              </a:rPr>
              <a:t>Wiegand, Wayne A.. </a:t>
            </a:r>
            <a:r>
              <a:rPr lang="en-US" sz="4800" b="1" i="1" dirty="0">
                <a:effectLst/>
                <a:ea typeface="Calibri" panose="020F0502020204030204" pitchFamily="34" charset="0"/>
                <a:cs typeface="Calibri" panose="020F0502020204030204" pitchFamily="34" charset="0"/>
              </a:rPr>
              <a:t>American Public School Librarianship: A History</a:t>
            </a:r>
            <a:r>
              <a:rPr lang="en-US" sz="4800" b="1" dirty="0">
                <a:effectLst/>
                <a:ea typeface="Calibri" panose="020F0502020204030204" pitchFamily="34" charset="0"/>
                <a:cs typeface="Calibri" panose="020F0502020204030204" pitchFamily="34" charset="0"/>
              </a:rPr>
              <a:t>. Baltimore: Johns Hopkins University Press, 2021.</a:t>
            </a:r>
            <a:br>
              <a:rPr lang="en-US" sz="4800" b="1" dirty="0">
                <a:effectLst/>
                <a:ea typeface="Calibri" panose="020F0502020204030204" pitchFamily="34" charset="0"/>
                <a:cs typeface="Calibri" panose="020F0502020204030204" pitchFamily="34" charset="0"/>
              </a:rPr>
            </a:br>
            <a:endParaRPr lang="en-US" sz="4800" b="1" dirty="0">
              <a:effectLst/>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4800" b="1" dirty="0">
                <a:effectLst/>
                <a:ea typeface="Calibri" panose="020F0502020204030204" pitchFamily="34" charset="0"/>
                <a:cs typeface="Calibri" panose="020F0502020204030204" pitchFamily="34" charset="0"/>
              </a:rPr>
              <a:t>Wiegand, Wayne A. and Shirley A. Wiegand. </a:t>
            </a:r>
            <a:r>
              <a:rPr lang="en-US" sz="4800" b="1" i="1" dirty="0">
                <a:effectLst/>
                <a:ea typeface="Calibri" panose="020F0502020204030204" pitchFamily="34" charset="0"/>
                <a:cs typeface="Calibri" panose="020F0502020204030204" pitchFamily="34" charset="0"/>
              </a:rPr>
              <a:t>The Desegregation of Public Libraries In the Jim Crow South: Civil Rights and Local Activism</a:t>
            </a:r>
            <a:r>
              <a:rPr lang="en-US" sz="4800" b="1" dirty="0">
                <a:effectLst/>
                <a:ea typeface="Calibri" panose="020F0502020204030204" pitchFamily="34" charset="0"/>
                <a:cs typeface="Calibri" panose="020F0502020204030204" pitchFamily="34" charset="0"/>
              </a:rPr>
              <a:t>. </a:t>
            </a:r>
            <a:br>
              <a:rPr lang="en-US" sz="4800" b="1" dirty="0">
                <a:effectLst/>
                <a:ea typeface="Calibri" panose="020F0502020204030204" pitchFamily="34" charset="0"/>
                <a:cs typeface="Calibri" panose="020F0502020204030204" pitchFamily="34" charset="0"/>
              </a:rPr>
            </a:br>
            <a:r>
              <a:rPr lang="en-US" sz="4800" b="1" dirty="0">
                <a:effectLst/>
                <a:ea typeface="Calibri" panose="020F0502020204030204" pitchFamily="34" charset="0"/>
                <a:cs typeface="Calibri" panose="020F0502020204030204" pitchFamily="34" charset="0"/>
              </a:rPr>
              <a:t>Baton Rouge: Louisiana State University Press, 2018.</a:t>
            </a:r>
            <a:endParaRPr lang="en-US" sz="4800" b="1" dirty="0">
              <a:effectLst/>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4800" b="1" dirty="0">
                <a:effectLst/>
                <a:ea typeface="Calibri" panose="020F0502020204030204" pitchFamily="34" charset="0"/>
                <a:cs typeface="Calibri" panose="020F0502020204030204" pitchFamily="34" charset="0"/>
              </a:rPr>
              <a:t>Wiegand, Wayne A. and </a:t>
            </a:r>
            <a:r>
              <a:rPr lang="en-US" sz="4800" b="1" dirty="0" err="1">
                <a:effectLst/>
                <a:ea typeface="Calibri" panose="020F0502020204030204" pitchFamily="34" charset="0"/>
                <a:cs typeface="Calibri" panose="020F0502020204030204" pitchFamily="34" charset="0"/>
              </a:rPr>
              <a:t>Ebook</a:t>
            </a:r>
            <a:r>
              <a:rPr lang="en-US" sz="4800" b="1" dirty="0">
                <a:effectLst/>
                <a:ea typeface="Calibri" panose="020F0502020204030204" pitchFamily="34" charset="0"/>
                <a:cs typeface="Calibri" panose="020F0502020204030204" pitchFamily="34" charset="0"/>
              </a:rPr>
              <a:t> Central - Academic Complete. </a:t>
            </a:r>
            <a:r>
              <a:rPr lang="en-US" sz="4800" b="1" i="1" dirty="0">
                <a:effectLst/>
                <a:ea typeface="Calibri" panose="020F0502020204030204" pitchFamily="34" charset="0"/>
                <a:cs typeface="Calibri" panose="020F0502020204030204" pitchFamily="34" charset="0"/>
              </a:rPr>
              <a:t>Part of Our Lives: A People's History of the American Public Library</a:t>
            </a:r>
            <a:r>
              <a:rPr lang="en-US" sz="4800" b="1" dirty="0">
                <a:effectLst/>
                <a:ea typeface="Calibri" panose="020F0502020204030204" pitchFamily="34" charset="0"/>
                <a:cs typeface="Calibri" panose="020F0502020204030204" pitchFamily="34" charset="0"/>
              </a:rPr>
              <a:t>. </a:t>
            </a:r>
            <a:br>
              <a:rPr lang="en-US" sz="4800" b="1" dirty="0">
                <a:effectLst/>
                <a:ea typeface="Calibri" panose="020F0502020204030204" pitchFamily="34" charset="0"/>
                <a:cs typeface="Calibri" panose="020F0502020204030204" pitchFamily="34" charset="0"/>
              </a:rPr>
            </a:br>
            <a:r>
              <a:rPr lang="en-US" sz="4800" b="1" dirty="0">
                <a:effectLst/>
                <a:ea typeface="Calibri" panose="020F0502020204030204" pitchFamily="34" charset="0"/>
                <a:cs typeface="Calibri" panose="020F0502020204030204" pitchFamily="34" charset="0"/>
              </a:rPr>
              <a:t>Oxford: Oxford University Press, 2015.</a:t>
            </a:r>
          </a:p>
          <a:p>
            <a:pPr>
              <a:lnSpc>
                <a:spcPct val="107000"/>
              </a:lnSpc>
              <a:spcBef>
                <a:spcPts val="0"/>
              </a:spcBef>
              <a:spcAft>
                <a:spcPts val="800"/>
              </a:spcAft>
            </a:pPr>
            <a:r>
              <a:rPr lang="en-US" sz="4800" b="1" dirty="0"/>
              <a:t>Yorio, Kara. 2025. Behind the numbers: Fewer challenges, but book banning remains in full force. </a:t>
            </a:r>
            <a:r>
              <a:rPr lang="en-US" sz="4800" b="1" i="1" dirty="0"/>
              <a:t>School Library Journal</a:t>
            </a:r>
            <a:r>
              <a:rPr lang="en-US" sz="4800" b="1" dirty="0"/>
              <a:t> 71, 5 (2025).</a:t>
            </a:r>
            <a:endParaRPr lang="en-US" sz="4800" b="1"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7104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59279" y="764373"/>
            <a:ext cx="10746921" cy="1293028"/>
          </a:xfrm>
        </p:spPr>
        <p:txBody>
          <a:bodyPr/>
          <a:lstStyle/>
          <a:p>
            <a:pPr algn="ctr"/>
            <a:r>
              <a:rPr lang="en-US" b="1" dirty="0"/>
              <a:t>Taking the long view</a:t>
            </a:r>
          </a:p>
        </p:txBody>
      </p:sp>
      <p:sp>
        <p:nvSpPr>
          <p:cNvPr id="14" name="Content Placeholder 13"/>
          <p:cNvSpPr>
            <a:spLocks noGrp="1"/>
          </p:cNvSpPr>
          <p:nvPr>
            <p:ph idx="1"/>
          </p:nvPr>
        </p:nvSpPr>
        <p:spPr>
          <a:xfrm>
            <a:off x="685800" y="2367642"/>
            <a:ext cx="10820400" cy="3810221"/>
          </a:xfrm>
        </p:spPr>
        <p:txBody>
          <a:bodyPr>
            <a:normAutofit fontScale="92500" lnSpcReduction="20000"/>
          </a:bodyPr>
          <a:lstStyle/>
          <a:p>
            <a:r>
              <a:rPr lang="en-US" sz="2400" b="1" dirty="0"/>
              <a:t>Set the current wave of challenges into longer historical context.</a:t>
            </a:r>
            <a:br>
              <a:rPr lang="en-US" sz="2400" b="1" dirty="0"/>
            </a:br>
            <a:endParaRPr lang="en-US" sz="2400" b="1" dirty="0"/>
          </a:p>
          <a:p>
            <a:r>
              <a:rPr lang="en-US" sz="2400" b="1" dirty="0"/>
              <a:t>Place events in Virginia in the context of national trends.</a:t>
            </a:r>
            <a:br>
              <a:rPr lang="en-US" sz="2400" b="1" dirty="0"/>
            </a:br>
            <a:endParaRPr lang="en-US" sz="2400" b="1" dirty="0"/>
          </a:p>
          <a:p>
            <a:r>
              <a:rPr lang="en-US" sz="2400" b="1" dirty="0"/>
              <a:t>Identify arguments that would-be censors have used effectively.</a:t>
            </a:r>
            <a:br>
              <a:rPr lang="en-US" sz="2400" b="1" dirty="0"/>
            </a:br>
            <a:endParaRPr lang="en-US" sz="2400" b="1" dirty="0"/>
          </a:p>
          <a:p>
            <a:r>
              <a:rPr lang="en-US" sz="2400" b="1" dirty="0"/>
              <a:t>Historical examples of how challenges have been addressed/limited.</a:t>
            </a:r>
            <a:br>
              <a:rPr lang="en-US" sz="2400" b="1" dirty="0"/>
            </a:br>
            <a:endParaRPr lang="en-US" sz="2400" b="1" dirty="0"/>
          </a:p>
          <a:p>
            <a:r>
              <a:rPr lang="en-US" sz="2400" b="1" dirty="0"/>
              <a:t>Not a comprehensive survey; focus on broad historical trends and modern examples </a:t>
            </a:r>
            <a:r>
              <a:rPr lang="en-US" sz="2400" b="1" dirty="0">
                <a:effectLst/>
                <a:ea typeface="Calibri" panose="020F0502020204030204" pitchFamily="34" charset="0"/>
                <a:cs typeface="Times New Roman" panose="02020603050405020304" pitchFamily="18" charset="0"/>
              </a:rPr>
              <a:t>where initial challenges have implicated a broader range of reading material and affected state or local politics.</a:t>
            </a:r>
            <a:endParaRPr lang="en-US" sz="2400" b="1" dirty="0"/>
          </a:p>
          <a:p>
            <a:pPr marL="0" indent="0">
              <a:buNone/>
            </a:pPr>
            <a:br>
              <a:rPr lang="en-US" b="1" dirty="0"/>
            </a:br>
            <a:endParaRPr lang="en-US" b="1" dirty="0"/>
          </a:p>
          <a:p>
            <a:endParaRPr lang="en-US" b="1"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68960" y="298175"/>
            <a:ext cx="10937240" cy="1023730"/>
          </a:xfrm>
        </p:spPr>
        <p:txBody>
          <a:bodyPr/>
          <a:lstStyle/>
          <a:p>
            <a:pPr algn="ctr"/>
            <a:r>
              <a:rPr lang="en-US" b="1" dirty="0"/>
              <a:t>Some long term trends</a:t>
            </a:r>
          </a:p>
        </p:txBody>
      </p:sp>
      <p:sp>
        <p:nvSpPr>
          <p:cNvPr id="14" name="Content Placeholder 13"/>
          <p:cNvSpPr>
            <a:spLocks noGrp="1"/>
          </p:cNvSpPr>
          <p:nvPr>
            <p:ph idx="1"/>
          </p:nvPr>
        </p:nvSpPr>
        <p:spPr>
          <a:xfrm>
            <a:off x="1097280" y="1717040"/>
            <a:ext cx="10408919" cy="3888629"/>
          </a:xfrm>
        </p:spPr>
        <p:txBody>
          <a:bodyPr>
            <a:normAutofit/>
          </a:bodyPr>
          <a:lstStyle/>
          <a:p>
            <a:r>
              <a:rPr lang="en-US" b="1" dirty="0">
                <a:ea typeface="Calibri" panose="020F0502020204030204" pitchFamily="34" charset="0"/>
                <a:cs typeface="Times New Roman" panose="02020603050405020304" pitchFamily="18" charset="0"/>
              </a:rPr>
              <a:t>“ [each] upsurge of repressiveness … reflect[s] the particular political, cultural, and technological realities of [those] years </a:t>
            </a:r>
            <a:br>
              <a:rPr lang="en-US" b="1" dirty="0">
                <a:ea typeface="Calibri" panose="020F0502020204030204" pitchFamily="34" charset="0"/>
                <a:cs typeface="Times New Roman" panose="02020603050405020304" pitchFamily="18" charset="0"/>
              </a:rPr>
            </a:br>
            <a:r>
              <a:rPr lang="en-US" b="1" dirty="0">
                <a:ea typeface="Calibri" panose="020F0502020204030204" pitchFamily="34" charset="0"/>
                <a:cs typeface="Times New Roman" panose="02020603050405020304" pitchFamily="18" charset="0"/>
              </a:rPr>
              <a:t>(Paul Boyer, Purity in Print, 317).”</a:t>
            </a:r>
            <a:endParaRPr lang="en-US" b="1" dirty="0">
              <a:cs typeface="Times New Roman" panose="02020603050405020304" pitchFamily="18" charset="0"/>
            </a:endParaRPr>
          </a:p>
          <a:p>
            <a:r>
              <a:rPr lang="en-US" b="1" dirty="0"/>
              <a:t>Race, sex, religion have been recurring themes in book bans and challenges.</a:t>
            </a:r>
            <a:br>
              <a:rPr lang="en-US" b="1" dirty="0"/>
            </a:br>
            <a:endParaRPr lang="en-US" b="1" dirty="0"/>
          </a:p>
          <a:p>
            <a:endParaRPr lang="en-US" b="1" dirty="0"/>
          </a:p>
        </p:txBody>
      </p:sp>
      <p:pic>
        <p:nvPicPr>
          <p:cNvPr id="3" name="Picture 2" descr="Text&#10;&#10;Description automatically generated">
            <a:extLst>
              <a:ext uri="{FF2B5EF4-FFF2-40B4-BE49-F238E27FC236}">
                <a16:creationId xmlns:a16="http://schemas.microsoft.com/office/drawing/2014/main" id="{EC201232-0617-34A4-7FC9-C8B53C271E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394" y="3642676"/>
            <a:ext cx="9531926" cy="3215324"/>
          </a:xfrm>
          <a:prstGeom prst="rect">
            <a:avLst/>
          </a:prstGeom>
        </p:spPr>
      </p:pic>
    </p:spTree>
    <p:extLst>
      <p:ext uri="{BB962C8B-B14F-4D97-AF65-F5344CB8AC3E}">
        <p14:creationId xmlns:p14="http://schemas.microsoft.com/office/powerpoint/2010/main" val="138492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2AE98-A233-31B5-B056-F181F5130747}"/>
              </a:ext>
            </a:extLst>
          </p:cNvPr>
          <p:cNvSpPr>
            <a:spLocks noGrp="1"/>
          </p:cNvSpPr>
          <p:nvPr>
            <p:ph type="title"/>
          </p:nvPr>
        </p:nvSpPr>
        <p:spPr>
          <a:xfrm>
            <a:off x="995680" y="343624"/>
            <a:ext cx="10510520" cy="1293028"/>
          </a:xfrm>
        </p:spPr>
        <p:txBody>
          <a:bodyPr/>
          <a:lstStyle/>
          <a:p>
            <a:pPr algn="ctr"/>
            <a:r>
              <a:rPr lang="en-US" b="1"/>
              <a:t>Long-Term Trends, Cont.</a:t>
            </a:r>
            <a:endParaRPr lang="en-US" b="1" dirty="0"/>
          </a:p>
        </p:txBody>
      </p:sp>
      <p:sp>
        <p:nvSpPr>
          <p:cNvPr id="3" name="Content Placeholder 2">
            <a:extLst>
              <a:ext uri="{FF2B5EF4-FFF2-40B4-BE49-F238E27FC236}">
                <a16:creationId xmlns:a16="http://schemas.microsoft.com/office/drawing/2014/main" id="{E35253C3-685E-E055-3F8A-22F52A23F6F6}"/>
              </a:ext>
            </a:extLst>
          </p:cNvPr>
          <p:cNvSpPr>
            <a:spLocks noGrp="1"/>
          </p:cNvSpPr>
          <p:nvPr>
            <p:ph idx="1"/>
          </p:nvPr>
        </p:nvSpPr>
        <p:spPr>
          <a:xfrm>
            <a:off x="685800" y="1636652"/>
            <a:ext cx="10820400" cy="5079834"/>
          </a:xfrm>
        </p:spPr>
        <p:txBody>
          <a:bodyPr>
            <a:normAutofit/>
          </a:bodyPr>
          <a:lstStyle/>
          <a:p>
            <a:pPr marL="0" indent="0">
              <a:buNone/>
            </a:pPr>
            <a:r>
              <a:rPr lang="en-US" sz="2400" b="1" dirty="0"/>
              <a:t>    Separate intellectual freedom regimes for most of Virginia’s history.</a:t>
            </a:r>
          </a:p>
          <a:p>
            <a:pPr lvl="1"/>
            <a:endParaRPr lang="en-US" sz="2400" b="1" dirty="0"/>
          </a:p>
          <a:p>
            <a:pPr marL="457200" lvl="1" indent="0">
              <a:buNone/>
            </a:pPr>
            <a:br>
              <a:rPr lang="en-US" sz="2400" b="1" dirty="0"/>
            </a:br>
            <a:endParaRPr lang="en-US" sz="2400" dirty="0"/>
          </a:p>
        </p:txBody>
      </p:sp>
      <p:pic>
        <p:nvPicPr>
          <p:cNvPr id="8" name="Picture 7" descr="A picture containing text, cage, tiled&#10;&#10;Description automatically generated">
            <a:extLst>
              <a:ext uri="{FF2B5EF4-FFF2-40B4-BE49-F238E27FC236}">
                <a16:creationId xmlns:a16="http://schemas.microsoft.com/office/drawing/2014/main" id="{94C7F2BA-E84B-4517-9C27-07C13D3B8D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2199" y="2253985"/>
            <a:ext cx="7847601" cy="3845167"/>
          </a:xfrm>
          <a:prstGeom prst="rect">
            <a:avLst/>
          </a:prstGeom>
        </p:spPr>
      </p:pic>
      <p:sp>
        <p:nvSpPr>
          <p:cNvPr id="10" name="TextBox 9">
            <a:extLst>
              <a:ext uri="{FF2B5EF4-FFF2-40B4-BE49-F238E27FC236}">
                <a16:creationId xmlns:a16="http://schemas.microsoft.com/office/drawing/2014/main" id="{EC1F0C26-93C8-3A09-6C5B-3195D2ECAFF9}"/>
              </a:ext>
            </a:extLst>
          </p:cNvPr>
          <p:cNvSpPr txBox="1"/>
          <p:nvPr/>
        </p:nvSpPr>
        <p:spPr>
          <a:xfrm>
            <a:off x="2377604" y="6285599"/>
            <a:ext cx="7101840" cy="430887"/>
          </a:xfrm>
          <a:prstGeom prst="rect">
            <a:avLst/>
          </a:prstGeom>
          <a:noFill/>
        </p:spPr>
        <p:txBody>
          <a:bodyPr wrap="square">
            <a:spAutoFit/>
          </a:bodyPr>
          <a:lstStyle/>
          <a:p>
            <a:pPr algn="ctr"/>
            <a:r>
              <a:rPr lang="en-US" sz="2200" b="1" dirty="0"/>
              <a:t>Sit-in, McKenney Public Library, Petersburg, 1960</a:t>
            </a:r>
          </a:p>
        </p:txBody>
      </p:sp>
    </p:spTree>
    <p:extLst>
      <p:ext uri="{BB962C8B-B14F-4D97-AF65-F5344CB8AC3E}">
        <p14:creationId xmlns:p14="http://schemas.microsoft.com/office/powerpoint/2010/main" val="158742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1174" y="1257299"/>
            <a:ext cx="10065026" cy="800101"/>
          </a:xfrm>
        </p:spPr>
        <p:txBody>
          <a:bodyPr/>
          <a:lstStyle/>
          <a:p>
            <a:pPr algn="ctr"/>
            <a:r>
              <a:rPr lang="en-US" b="1" dirty="0"/>
              <a:t>Some long term trends, cont.</a:t>
            </a:r>
          </a:p>
        </p:txBody>
      </p:sp>
      <p:sp>
        <p:nvSpPr>
          <p:cNvPr id="14" name="Content Placeholder 13"/>
          <p:cNvSpPr>
            <a:spLocks noGrp="1"/>
          </p:cNvSpPr>
          <p:nvPr>
            <p:ph idx="1"/>
          </p:nvPr>
        </p:nvSpPr>
        <p:spPr>
          <a:xfrm>
            <a:off x="685800" y="2833007"/>
            <a:ext cx="10820400" cy="3756636"/>
          </a:xfrm>
        </p:spPr>
        <p:txBody>
          <a:bodyPr>
            <a:normAutofit fontScale="25000" lnSpcReduction="20000"/>
          </a:bodyPr>
          <a:lstStyle/>
          <a:p>
            <a:r>
              <a:rPr lang="en-US" sz="8800" b="1" dirty="0"/>
              <a:t>Sense of progress, especially since 1960s (recently called into question):</a:t>
            </a:r>
            <a:br>
              <a:rPr lang="en-US" sz="8800" b="1" dirty="0"/>
            </a:br>
            <a:endParaRPr lang="en-US" sz="8800" b="1" dirty="0"/>
          </a:p>
          <a:p>
            <a:pPr lvl="1">
              <a:buFont typeface="Courier New" panose="02070309020205020404" pitchFamily="49" charset="0"/>
              <a:buChar char="o"/>
            </a:pPr>
            <a:r>
              <a:rPr lang="en-US" sz="8800" b="1" dirty="0"/>
              <a:t>Increasing freedom of expression, diversity, attention given to marginalized voices.</a:t>
            </a:r>
            <a:br>
              <a:rPr lang="en-US" sz="8800" b="1" dirty="0"/>
            </a:br>
            <a:endParaRPr lang="en-US" sz="8800" b="1" dirty="0"/>
          </a:p>
          <a:p>
            <a:pPr lvl="1">
              <a:buFont typeface="Courier New" panose="02070309020205020404" pitchFamily="49" charset="0"/>
              <a:buChar char="o"/>
            </a:pPr>
            <a:r>
              <a:rPr lang="en-US" sz="8800" b="1" dirty="0"/>
              <a:t>Shift from forms of state or national support for censorship to localized challenges.</a:t>
            </a:r>
            <a:br>
              <a:rPr lang="en-US" sz="8800" b="1" dirty="0"/>
            </a:br>
            <a:endParaRPr lang="en-US" sz="8800" b="1" dirty="0"/>
          </a:p>
          <a:p>
            <a:pPr lvl="1">
              <a:buFont typeface="Courier New" panose="02070309020205020404" pitchFamily="49" charset="0"/>
              <a:buChar char="o"/>
            </a:pPr>
            <a:r>
              <a:rPr lang="en-US" sz="8800" b="1" dirty="0"/>
              <a:t>From censorship including adults to censorship focused on children.</a:t>
            </a:r>
            <a:br>
              <a:rPr lang="en-US" sz="8800" b="1" dirty="0"/>
            </a:br>
            <a:endParaRPr lang="en-US" sz="8800" b="1" dirty="0"/>
          </a:p>
          <a:p>
            <a:endParaRPr lang="en-US" b="1" dirty="0"/>
          </a:p>
        </p:txBody>
      </p:sp>
    </p:spTree>
    <p:extLst>
      <p:ext uri="{BB962C8B-B14F-4D97-AF65-F5344CB8AC3E}">
        <p14:creationId xmlns:p14="http://schemas.microsoft.com/office/powerpoint/2010/main" val="217113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95993" y="781050"/>
            <a:ext cx="10910207" cy="1123950"/>
          </a:xfrm>
        </p:spPr>
        <p:txBody>
          <a:bodyPr/>
          <a:lstStyle/>
          <a:p>
            <a:pPr algn="ctr"/>
            <a:r>
              <a:rPr lang="en-US" b="1" dirty="0"/>
              <a:t>1954-1973: rapid opening and change</a:t>
            </a:r>
          </a:p>
        </p:txBody>
      </p:sp>
      <p:sp>
        <p:nvSpPr>
          <p:cNvPr id="14" name="Content Placeholder 13"/>
          <p:cNvSpPr>
            <a:spLocks noGrp="1"/>
          </p:cNvSpPr>
          <p:nvPr>
            <p:ph idx="1"/>
          </p:nvPr>
        </p:nvSpPr>
        <p:spPr>
          <a:xfrm>
            <a:off x="640896" y="2095500"/>
            <a:ext cx="10820400" cy="4582885"/>
          </a:xfrm>
        </p:spPr>
        <p:txBody>
          <a:bodyPr>
            <a:normAutofit fontScale="25000" lnSpcReduction="20000"/>
          </a:bodyPr>
          <a:lstStyle/>
          <a:p>
            <a:r>
              <a:rPr lang="en-US" sz="8800" b="1" dirty="0">
                <a:effectLst/>
                <a:ea typeface="Calibri" panose="020F0502020204030204" pitchFamily="34" charset="0"/>
                <a:cs typeface="Times New Roman" panose="02020603050405020304" pitchFamily="18" charset="0"/>
              </a:rPr>
              <a:t>1957 U.S. Supreme Court--</a:t>
            </a:r>
            <a:r>
              <a:rPr lang="en-US" sz="8800" b="1" i="1" dirty="0">
                <a:effectLst/>
                <a:ea typeface="Calibri" panose="020F0502020204030204" pitchFamily="34" charset="0"/>
                <a:cs typeface="Times New Roman" panose="02020603050405020304" pitchFamily="18" charset="0"/>
              </a:rPr>
              <a:t>Roth v. United States</a:t>
            </a:r>
            <a:r>
              <a:rPr lang="en-US" sz="8800" b="1" dirty="0">
                <a:effectLst/>
                <a:ea typeface="Calibri" panose="020F0502020204030204" pitchFamily="34" charset="0"/>
                <a:cs typeface="Times New Roman" panose="02020603050405020304" pitchFamily="18" charset="0"/>
              </a:rPr>
              <a:t> and </a:t>
            </a:r>
            <a:r>
              <a:rPr lang="en-US" sz="8800" b="1" i="1" dirty="0">
                <a:effectLst/>
                <a:ea typeface="Calibri" panose="020F0502020204030204" pitchFamily="34" charset="0"/>
                <a:cs typeface="Times New Roman" panose="02020603050405020304" pitchFamily="18" charset="0"/>
              </a:rPr>
              <a:t>Alberts v. California</a:t>
            </a:r>
            <a:r>
              <a:rPr lang="en-US" sz="8800" b="1" dirty="0">
                <a:effectLst/>
                <a:ea typeface="Calibri" panose="020F0502020204030204" pitchFamily="34" charset="0"/>
                <a:cs typeface="Times New Roman" panose="02020603050405020304" pitchFamily="18" charset="0"/>
              </a:rPr>
              <a:t>--shift test for “obscenity:” </a:t>
            </a:r>
            <a:br>
              <a:rPr lang="en-US" sz="8800" b="1" dirty="0">
                <a:effectLst/>
                <a:ea typeface="Calibri" panose="020F0502020204030204" pitchFamily="34" charset="0"/>
                <a:cs typeface="Times New Roman" panose="02020603050405020304" pitchFamily="18" charset="0"/>
              </a:rPr>
            </a:br>
            <a:br>
              <a:rPr lang="en-US" sz="8800" b="1" dirty="0">
                <a:effectLst/>
                <a:ea typeface="Calibri" panose="020F0502020204030204" pitchFamily="34" charset="0"/>
                <a:cs typeface="Times New Roman" panose="02020603050405020304" pitchFamily="18" charset="0"/>
              </a:rPr>
            </a:br>
            <a:r>
              <a:rPr lang="en-US" sz="8800" b="1" dirty="0">
                <a:effectLst/>
                <a:ea typeface="Calibri" panose="020F0502020204030204" pitchFamily="34" charset="0"/>
                <a:cs typeface="Times New Roman" panose="02020603050405020304" pitchFamily="18" charset="0"/>
              </a:rPr>
              <a:t>“material whose ‘dominant theme taken as a whole appeals to the prurient interest’" of the "average person, applying contemporary community standards.’” (Largely reaffirmed by </a:t>
            </a:r>
            <a:r>
              <a:rPr lang="en-US" sz="8800" b="1" i="1" dirty="0">
                <a:effectLst/>
                <a:ea typeface="Calibri" panose="020F0502020204030204" pitchFamily="34" charset="0"/>
                <a:cs typeface="Times New Roman" panose="02020603050405020304" pitchFamily="18" charset="0"/>
              </a:rPr>
              <a:t>Miller v. California</a:t>
            </a:r>
            <a:r>
              <a:rPr lang="en-US" sz="8800" b="1" dirty="0">
                <a:effectLst/>
                <a:ea typeface="Calibri" panose="020F0502020204030204" pitchFamily="34" charset="0"/>
                <a:cs typeface="Times New Roman" panose="02020603050405020304" pitchFamily="18" charset="0"/>
              </a:rPr>
              <a:t>, 1973).</a:t>
            </a:r>
            <a:br>
              <a:rPr lang="en-US" sz="8800" b="1" dirty="0">
                <a:effectLst/>
                <a:ea typeface="Calibri" panose="020F0502020204030204" pitchFamily="34" charset="0"/>
                <a:cs typeface="Times New Roman" panose="02020603050405020304" pitchFamily="18" charset="0"/>
              </a:rPr>
            </a:br>
            <a:r>
              <a:rPr lang="en-US" sz="8800" b="1" dirty="0">
                <a:effectLst/>
                <a:ea typeface="Calibri" panose="020F0502020204030204" pitchFamily="34" charset="0"/>
                <a:cs typeface="Times New Roman" panose="02020603050405020304" pitchFamily="18" charset="0"/>
              </a:rPr>
              <a:t> </a:t>
            </a:r>
            <a:endParaRPr lang="en-US" sz="8800" b="1" dirty="0">
              <a:ea typeface="Calibri" panose="020F0502020204030204" pitchFamily="34" charset="0"/>
              <a:cs typeface="Times New Roman" panose="02020603050405020304" pitchFamily="18" charset="0"/>
            </a:endParaRPr>
          </a:p>
          <a:p>
            <a:r>
              <a:rPr lang="en-US" sz="8800" b="1" dirty="0"/>
              <a:t>Movements questioning America’s role in the world, demanding sexual freedom, women’s liberation, gay liberation—becoming increasingly militant and deepening their critiques of society.</a:t>
            </a:r>
            <a:br>
              <a:rPr lang="en-US" sz="8800" b="1" dirty="0"/>
            </a:br>
            <a:endParaRPr lang="en-US" sz="8800" b="1" dirty="0"/>
          </a:p>
          <a:p>
            <a:r>
              <a:rPr lang="en-US" sz="8800" b="1" dirty="0"/>
              <a:t>Shift from openly espousing segregation to denouncing “cultural decline” accompanying integration—especially rise in crime, urban uprisings.</a:t>
            </a:r>
            <a:br>
              <a:rPr lang="en-US" sz="8800" b="1" dirty="0"/>
            </a:br>
            <a:endParaRPr lang="en-US" sz="8800" b="1" dirty="0"/>
          </a:p>
          <a:p>
            <a:r>
              <a:rPr lang="en-US" sz="8800" b="1" dirty="0"/>
              <a:t>Social critiques, liberation movements, find more reflection in publishing, educational curricula, and libraries.</a:t>
            </a:r>
            <a:br>
              <a:rPr lang="en-US" sz="8000" b="1" dirty="0"/>
            </a:br>
            <a:endParaRPr lang="en-US" sz="8000" b="1" dirty="0"/>
          </a:p>
          <a:p>
            <a:endParaRPr lang="en-US" b="1" dirty="0"/>
          </a:p>
        </p:txBody>
      </p:sp>
    </p:spTree>
    <p:extLst>
      <p:ext uri="{BB962C8B-B14F-4D97-AF65-F5344CB8AC3E}">
        <p14:creationId xmlns:p14="http://schemas.microsoft.com/office/powerpoint/2010/main" val="222018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8584B-A62B-E54A-3413-60AC2495642B}"/>
              </a:ext>
            </a:extLst>
          </p:cNvPr>
          <p:cNvSpPr>
            <a:spLocks noGrp="1"/>
          </p:cNvSpPr>
          <p:nvPr>
            <p:ph type="title"/>
          </p:nvPr>
        </p:nvSpPr>
        <p:spPr>
          <a:xfrm>
            <a:off x="1175657" y="310243"/>
            <a:ext cx="10330543" cy="1110343"/>
          </a:xfrm>
        </p:spPr>
        <p:txBody>
          <a:bodyPr>
            <a:normAutofit fontScale="90000"/>
          </a:bodyPr>
          <a:lstStyle/>
          <a:p>
            <a:pPr algn="ctr"/>
            <a:r>
              <a:rPr lang="en-US" b="1" dirty="0"/>
              <a:t>The responding Controversy </a:t>
            </a:r>
            <a:br>
              <a:rPr lang="en-US" b="1" dirty="0"/>
            </a:br>
            <a:r>
              <a:rPr lang="en-US" b="1" dirty="0"/>
              <a:t>and its effects: 1974-82</a:t>
            </a:r>
          </a:p>
        </p:txBody>
      </p:sp>
      <p:pic>
        <p:nvPicPr>
          <p:cNvPr id="9" name="Content Placeholder 8" descr="Map&#10;&#10;Description automatically generated">
            <a:extLst>
              <a:ext uri="{FF2B5EF4-FFF2-40B4-BE49-F238E27FC236}">
                <a16:creationId xmlns:a16="http://schemas.microsoft.com/office/drawing/2014/main" id="{8C8297E6-F9CF-D396-6922-9FC9DBD38B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0193" y="1790917"/>
            <a:ext cx="5841807" cy="4266983"/>
          </a:xfrm>
        </p:spPr>
      </p:pic>
      <p:sp>
        <p:nvSpPr>
          <p:cNvPr id="10" name="TextBox 9">
            <a:extLst>
              <a:ext uri="{FF2B5EF4-FFF2-40B4-BE49-F238E27FC236}">
                <a16:creationId xmlns:a16="http://schemas.microsoft.com/office/drawing/2014/main" id="{BF767407-579A-75CF-8659-CC3A180719C2}"/>
              </a:ext>
            </a:extLst>
          </p:cNvPr>
          <p:cNvSpPr txBox="1"/>
          <p:nvPr/>
        </p:nvSpPr>
        <p:spPr>
          <a:xfrm>
            <a:off x="204572" y="1688640"/>
            <a:ext cx="6380348" cy="5109091"/>
          </a:xfrm>
          <a:prstGeom prst="rect">
            <a:avLst/>
          </a:prstGeom>
          <a:noFill/>
        </p:spPr>
        <p:txBody>
          <a:bodyPr wrap="square" rtlCol="0">
            <a:spAutoFit/>
          </a:bodyPr>
          <a:lstStyle/>
          <a:p>
            <a:pPr marL="285750" indent="-285750">
              <a:buFont typeface="Arial" panose="020B0604020202020204" pitchFamily="34" charset="0"/>
              <a:buChar char="•"/>
            </a:pPr>
            <a:r>
              <a:rPr lang="en-US" sz="1600" b="1" dirty="0"/>
              <a:t>1972-73: Va. Dept. of Education mandates new English textbooks; greater multiculturalism. Many counties adopt the Responding Series, published by Ginn and Co.</a:t>
            </a:r>
            <a:br>
              <a:rPr lang="en-US" sz="1600" b="1" dirty="0"/>
            </a:br>
            <a:endParaRPr lang="en-US" sz="1600" b="1" dirty="0"/>
          </a:p>
          <a:p>
            <a:pPr marL="285750" indent="-285750">
              <a:buFont typeface="Arial" panose="020B0604020202020204" pitchFamily="34" charset="0"/>
              <a:buChar char="•"/>
            </a:pPr>
            <a:r>
              <a:rPr lang="en-US" sz="1600" b="1" dirty="0"/>
              <a:t>1974-75: Controversy spreads from Washington County across the state.</a:t>
            </a:r>
            <a:br>
              <a:rPr lang="en-US" sz="1600" b="1" dirty="0"/>
            </a:br>
            <a:endParaRPr lang="en-US" sz="1600" b="1" dirty="0"/>
          </a:p>
          <a:p>
            <a:pPr marL="285750" indent="-285750">
              <a:buFont typeface="Arial" panose="020B0604020202020204" pitchFamily="34" charset="0"/>
              <a:buChar char="•"/>
            </a:pPr>
            <a:r>
              <a:rPr lang="en-US" sz="1600" b="1" dirty="0"/>
              <a:t>April 1975: </a:t>
            </a:r>
            <a:r>
              <a:rPr lang="en-US" sz="1600" b="1" dirty="0">
                <a:effectLst/>
                <a:ea typeface="Calibri" panose="020F0502020204030204" pitchFamily="34" charset="0"/>
                <a:cs typeface="Times New Roman" panose="02020603050405020304" pitchFamily="18" charset="0"/>
              </a:rPr>
              <a:t>Va. Board of Education draws up a new list of textbooks, “Expects parents to have the right to review textbooks proposed for their school, orally and in writing.”</a:t>
            </a:r>
            <a:br>
              <a:rPr lang="en-US" sz="1600" b="1" dirty="0">
                <a:effectLst/>
                <a:ea typeface="Calibri" panose="020F0502020204030204" pitchFamily="34" charset="0"/>
                <a:cs typeface="Times New Roman" panose="02020603050405020304" pitchFamily="18" charset="0"/>
              </a:rPr>
            </a:br>
            <a:endParaRPr lang="en-US" sz="1600" b="1"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b="1" dirty="0">
                <a:cs typeface="Times New Roman" panose="02020603050405020304" pitchFamily="18" charset="0"/>
              </a:rPr>
              <a:t>1979-80: Campaign for Creationism in Washington County schools.</a:t>
            </a:r>
            <a:br>
              <a:rPr lang="en-US" sz="1600" b="1" dirty="0">
                <a:cs typeface="Times New Roman" panose="02020603050405020304" pitchFamily="18" charset="0"/>
              </a:rPr>
            </a:br>
            <a:endParaRPr lang="en-US" sz="1600" b="1" dirty="0">
              <a:cs typeface="Times New Roman" panose="02020603050405020304" pitchFamily="18" charset="0"/>
            </a:endParaRPr>
          </a:p>
          <a:p>
            <a:pPr marL="285750" indent="-285750">
              <a:buFont typeface="Arial" panose="020B0604020202020204" pitchFamily="34" charset="0"/>
              <a:buChar char="•"/>
            </a:pPr>
            <a:r>
              <a:rPr lang="en-US" sz="1600" b="1" dirty="0">
                <a:cs typeface="Times New Roman" panose="02020603050405020304" pitchFamily="18" charset="0"/>
              </a:rPr>
              <a:t>1980-82: Campaign to remove Sidney Sheldon, Harold Robbins novels and other books from Washington County Public Library.</a:t>
            </a:r>
            <a:br>
              <a:rPr lang="en-US" sz="1600" b="1" dirty="0">
                <a:cs typeface="Times New Roman" panose="02020603050405020304" pitchFamily="18" charset="0"/>
              </a:rPr>
            </a:br>
            <a:endParaRPr lang="en-US" sz="1600" b="1" dirty="0">
              <a:cs typeface="Times New Roman" panose="02020603050405020304" pitchFamily="18" charset="0"/>
            </a:endParaRPr>
          </a:p>
          <a:p>
            <a:pPr marL="285750" indent="-285750">
              <a:buFont typeface="Arial" panose="020B0604020202020204" pitchFamily="34" charset="0"/>
              <a:buChar char="•"/>
            </a:pPr>
            <a:r>
              <a:rPr lang="en-US" sz="1600" b="1" dirty="0">
                <a:cs typeface="Times New Roman" panose="02020603050405020304" pitchFamily="18" charset="0"/>
              </a:rPr>
              <a:t>1983-?: Continued impact on education?</a:t>
            </a:r>
          </a:p>
          <a:p>
            <a:pPr marL="285750" indent="-285750">
              <a:buFont typeface="Arial" panose="020B0604020202020204" pitchFamily="34" charset="0"/>
              <a:buChar char="•"/>
            </a:pPr>
            <a:endParaRPr lang="en-US" sz="2200" dirty="0"/>
          </a:p>
        </p:txBody>
      </p:sp>
    </p:spTree>
    <p:extLst>
      <p:ext uri="{BB962C8B-B14F-4D97-AF65-F5344CB8AC3E}">
        <p14:creationId xmlns:p14="http://schemas.microsoft.com/office/powerpoint/2010/main" val="174413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CEB7-5AA9-E046-3125-1185B0C8B4BF}"/>
              </a:ext>
            </a:extLst>
          </p:cNvPr>
          <p:cNvSpPr>
            <a:spLocks noGrp="1"/>
          </p:cNvSpPr>
          <p:nvPr>
            <p:ph type="title"/>
          </p:nvPr>
        </p:nvSpPr>
        <p:spPr>
          <a:xfrm>
            <a:off x="781050" y="542925"/>
            <a:ext cx="10725150" cy="1514476"/>
          </a:xfrm>
        </p:spPr>
        <p:txBody>
          <a:bodyPr>
            <a:normAutofit/>
          </a:bodyPr>
          <a:lstStyle/>
          <a:p>
            <a:pPr algn="ctr"/>
            <a:r>
              <a:rPr lang="en-US" sz="3600" b="1" dirty="0"/>
              <a:t>1980s: two landmark cases</a:t>
            </a:r>
          </a:p>
        </p:txBody>
      </p:sp>
      <p:sp>
        <p:nvSpPr>
          <p:cNvPr id="3" name="Content Placeholder 2">
            <a:extLst>
              <a:ext uri="{FF2B5EF4-FFF2-40B4-BE49-F238E27FC236}">
                <a16:creationId xmlns:a16="http://schemas.microsoft.com/office/drawing/2014/main" id="{C6213401-FE5D-7777-9433-4A0E7230B84C}"/>
              </a:ext>
            </a:extLst>
          </p:cNvPr>
          <p:cNvSpPr>
            <a:spLocks noGrp="1"/>
          </p:cNvSpPr>
          <p:nvPr>
            <p:ph idx="1"/>
          </p:nvPr>
        </p:nvSpPr>
        <p:spPr>
          <a:xfrm>
            <a:off x="685800" y="1914526"/>
            <a:ext cx="10820400" cy="4562474"/>
          </a:xfrm>
        </p:spPr>
        <p:txBody>
          <a:bodyPr/>
          <a:lstStyle/>
          <a:p>
            <a:r>
              <a:rPr lang="en-US" b="1" dirty="0"/>
              <a:t>1982: Board of Education, Island Trees School District v. Pico – Potentially limits discretion of school boards to remove library books. Plurality decision, supported by four justices (a fifth concurred in part):</a:t>
            </a:r>
            <a:br>
              <a:rPr lang="en-US" b="1" dirty="0"/>
            </a:br>
            <a:endParaRPr lang="en-US" b="1" dirty="0"/>
          </a:p>
          <a:p>
            <a:pPr marL="914400" lvl="2">
              <a:lnSpc>
                <a:spcPct val="107000"/>
              </a:lnSpc>
              <a:spcBef>
                <a:spcPts val="0"/>
              </a:spcBef>
              <a:spcAft>
                <a:spcPts val="800"/>
              </a:spcAft>
            </a:pPr>
            <a:r>
              <a:rPr lang="en-US" sz="1600" b="1" dirty="0"/>
              <a:t>Board officials’ “</a:t>
            </a:r>
            <a:r>
              <a:rPr lang="en-US" sz="1600" b="1" kern="100" dirty="0">
                <a:effectLst/>
                <a:ea typeface="Aptos" panose="020B0004020202020204" pitchFamily="34" charset="0"/>
                <a:cs typeface="Times New Roman" panose="02020603050405020304" pitchFamily="18" charset="0"/>
              </a:rPr>
              <a:t>might well defend their claim of absolute discretion in matters of </a:t>
            </a:r>
            <a:r>
              <a:rPr lang="en-US" sz="1600" b="1" i="1" kern="100" dirty="0">
                <a:effectLst/>
                <a:ea typeface="Aptos" panose="020B0004020202020204" pitchFamily="34" charset="0"/>
                <a:cs typeface="Times New Roman" panose="02020603050405020304" pitchFamily="18" charset="0"/>
              </a:rPr>
              <a:t>curriculum </a:t>
            </a:r>
            <a:r>
              <a:rPr lang="en-US" sz="1600" b="1" kern="100" dirty="0">
                <a:effectLst/>
                <a:ea typeface="Aptos" panose="020B0004020202020204" pitchFamily="34" charset="0"/>
                <a:cs typeface="Times New Roman" panose="02020603050405020304" pitchFamily="18" charset="0"/>
              </a:rPr>
              <a:t>by reliance upon their duty to inculcate community values. But we think that [their] reliance upon that duty is misplaced where, as here, they attempt to extend their claim of absolute discretion beyond the compulsory environment of the classroom, into the school library and the regime of voluntary inquiry that there holds sway.”</a:t>
            </a:r>
          </a:p>
          <a:p>
            <a:pPr marL="914400" lvl="2">
              <a:lnSpc>
                <a:spcPct val="107000"/>
              </a:lnSpc>
              <a:spcBef>
                <a:spcPts val="0"/>
              </a:spcBef>
              <a:spcAft>
                <a:spcPts val="800"/>
              </a:spcAft>
            </a:pPr>
            <a:endParaRPr lang="en-US" sz="1600" kern="100" dirty="0">
              <a:ea typeface="Aptos" panose="020B0004020202020204" pitchFamily="34" charset="0"/>
              <a:cs typeface="Times New Roman" panose="02020603050405020304" pitchFamily="18" charset="0"/>
            </a:endParaRPr>
          </a:p>
          <a:p>
            <a:pPr marL="457200" lvl="1">
              <a:lnSpc>
                <a:spcPct val="107000"/>
              </a:lnSpc>
              <a:spcBef>
                <a:spcPts val="0"/>
              </a:spcBef>
              <a:spcAft>
                <a:spcPts val="800"/>
              </a:spcAft>
            </a:pPr>
            <a:r>
              <a:rPr lang="en-US" sz="2200" b="1" kern="100" dirty="0">
                <a:effectLst/>
                <a:ea typeface="Aptos" panose="020B0004020202020204" pitchFamily="34" charset="0"/>
                <a:cs typeface="Times New Roman" panose="02020603050405020304" pitchFamily="18" charset="0"/>
              </a:rPr>
              <a:t>1988: Commonwealth of Virginia v. American Booksellers Association – “serious value analysis of [a work where children are the audience] must be conducted from the upper end of a targeted group’s age range.”</a:t>
            </a:r>
          </a:p>
          <a:p>
            <a:pPr marL="914400" lvl="2">
              <a:lnSpc>
                <a:spcPct val="107000"/>
              </a:lnSpc>
              <a:spcBef>
                <a:spcPts val="0"/>
              </a:spcBef>
              <a:spcAft>
                <a:spcPts val="800"/>
              </a:spcAft>
            </a:pPr>
            <a:endParaRPr lang="en-US" sz="1600" kern="100" dirty="0">
              <a:effectLs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6860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A7A12-6584-D6D3-0FC5-02E085F34728}"/>
              </a:ext>
            </a:extLst>
          </p:cNvPr>
          <p:cNvSpPr>
            <a:spLocks noGrp="1"/>
          </p:cNvSpPr>
          <p:nvPr>
            <p:ph type="title"/>
          </p:nvPr>
        </p:nvSpPr>
        <p:spPr>
          <a:xfrm>
            <a:off x="1199968" y="611384"/>
            <a:ext cx="10820400" cy="1446016"/>
          </a:xfrm>
        </p:spPr>
        <p:txBody>
          <a:bodyPr>
            <a:normAutofit fontScale="90000"/>
          </a:bodyPr>
          <a:lstStyle/>
          <a:p>
            <a:pPr algn="ctr"/>
            <a:r>
              <a:rPr lang="en-US" sz="2700" b="1" dirty="0">
                <a:effectLst/>
                <a:latin typeface="Calibri" panose="020F0502020204030204" pitchFamily="34" charset="0"/>
                <a:ea typeface="Calibri" panose="020F0502020204030204" pitchFamily="34" charset="0"/>
                <a:cs typeface="Times New Roman" panose="02020603050405020304" pitchFamily="18" charset="0"/>
              </a:rPr>
              <a:t>The Virginia Beach Referendum (1980) </a:t>
            </a:r>
            <a:br>
              <a:rPr lang="en-US" sz="2700" b="1" dirty="0">
                <a:effectLst/>
                <a:latin typeface="Calibri" panose="020F0502020204030204" pitchFamily="34" charset="0"/>
                <a:ea typeface="Calibri" panose="020F0502020204030204" pitchFamily="34" charset="0"/>
                <a:cs typeface="Times New Roman" panose="02020603050405020304" pitchFamily="18" charset="0"/>
              </a:rPr>
            </a:br>
            <a:r>
              <a:rPr lang="en-US" sz="2700" b="1" dirty="0">
                <a:effectLst/>
                <a:latin typeface="Calibri" panose="020F0502020204030204" pitchFamily="34" charset="0"/>
                <a:ea typeface="Calibri" panose="020F0502020204030204" pitchFamily="34" charset="0"/>
                <a:cs typeface="Times New Roman" panose="02020603050405020304" pitchFamily="18" charset="0"/>
              </a:rPr>
              <a:t>and the Fairfax Public Library Controversy (1993-1994): </a:t>
            </a:r>
            <a:br>
              <a:rPr lang="en-US" sz="2700" b="1" dirty="0">
                <a:effectLst/>
                <a:latin typeface="Calibri" panose="020F0502020204030204" pitchFamily="34" charset="0"/>
                <a:ea typeface="Calibri" panose="020F0502020204030204" pitchFamily="34" charset="0"/>
                <a:cs typeface="Times New Roman" panose="02020603050405020304" pitchFamily="18" charset="0"/>
              </a:rPr>
            </a:br>
            <a:r>
              <a:rPr lang="en-US" sz="2700" b="1" dirty="0">
                <a:effectLst/>
                <a:latin typeface="Calibri" panose="020F0502020204030204" pitchFamily="34" charset="0"/>
                <a:ea typeface="Calibri" panose="020F0502020204030204" pitchFamily="34" charset="0"/>
                <a:cs typeface="Times New Roman" panose="02020603050405020304" pitchFamily="18" charset="0"/>
              </a:rPr>
              <a:t>Library Materials About Homosexuality</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Content Placeholder 15" descr="A picture containing text, newspaper, screenshot&#10;&#10;Description automatically generated">
            <a:extLst>
              <a:ext uri="{FF2B5EF4-FFF2-40B4-BE49-F238E27FC236}">
                <a16:creationId xmlns:a16="http://schemas.microsoft.com/office/drawing/2014/main" id="{A0AE8672-4009-7D1B-A961-6E06A9DE69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3694" y="1904153"/>
            <a:ext cx="2588812" cy="4098301"/>
          </a:xfrm>
          <a:prstGeom prst="rect">
            <a:avLst/>
          </a:prstGeom>
        </p:spPr>
      </p:pic>
      <p:sp>
        <p:nvSpPr>
          <p:cNvPr id="12" name="TextBox 11">
            <a:extLst>
              <a:ext uri="{FF2B5EF4-FFF2-40B4-BE49-F238E27FC236}">
                <a16:creationId xmlns:a16="http://schemas.microsoft.com/office/drawing/2014/main" id="{E34AB5EA-D801-12A4-62FB-2B48918FCB84}"/>
              </a:ext>
            </a:extLst>
          </p:cNvPr>
          <p:cNvSpPr txBox="1"/>
          <p:nvPr/>
        </p:nvSpPr>
        <p:spPr>
          <a:xfrm>
            <a:off x="308846" y="2651683"/>
            <a:ext cx="5514848" cy="3046988"/>
          </a:xfrm>
          <a:prstGeom prst="rect">
            <a:avLst/>
          </a:prstGeom>
          <a:noFill/>
        </p:spPr>
        <p:txBody>
          <a:bodyPr wrap="square" rtlCol="0">
            <a:spAutoFit/>
          </a:bodyPr>
          <a:lstStyle/>
          <a:p>
            <a:r>
              <a:rPr lang="en-US" sz="1600" b="1" dirty="0"/>
              <a:t>1980: Complaints about “Our Own” in Virginia Beach lead to referendum “on whether the libraries should carry publications depicting or advocating homosexual acts.”</a:t>
            </a:r>
            <a:br>
              <a:rPr lang="en-US" sz="1600" b="1" dirty="0"/>
            </a:br>
            <a:endParaRPr lang="en-US" sz="1600" b="1" dirty="0"/>
          </a:p>
          <a:p>
            <a:endParaRPr lang="en-US" sz="1600" b="1" dirty="0"/>
          </a:p>
          <a:p>
            <a:r>
              <a:rPr lang="en-US" sz="1600" b="1" dirty="0"/>
              <a:t>1993-95: Complaints about “The Blade” in Fairfax County Libraries lead to demands for inclusion of titles advocating conversion therapy, restrictions on confidentiality for minors.</a:t>
            </a:r>
            <a:br>
              <a:rPr lang="en-US" sz="1600" b="1" dirty="0"/>
            </a:br>
            <a:endParaRPr lang="en-US" sz="1600" b="1" dirty="0"/>
          </a:p>
          <a:p>
            <a:endParaRPr lang="en-US" sz="1600" b="1" dirty="0"/>
          </a:p>
        </p:txBody>
      </p:sp>
      <p:pic>
        <p:nvPicPr>
          <p:cNvPr id="13" name="Picture 12" descr="A picture containing text, newspaper&#10;&#10;Description automatically generated">
            <a:extLst>
              <a:ext uri="{FF2B5EF4-FFF2-40B4-BE49-F238E27FC236}">
                <a16:creationId xmlns:a16="http://schemas.microsoft.com/office/drawing/2014/main" id="{C1E8D1C1-A167-8B40-B52B-A081281A9E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3082" y="1923444"/>
            <a:ext cx="4478918" cy="2996658"/>
          </a:xfrm>
          <a:prstGeom prst="rect">
            <a:avLst/>
          </a:prstGeom>
        </p:spPr>
      </p:pic>
      <p:pic>
        <p:nvPicPr>
          <p:cNvPr id="14" name="Picture 13">
            <a:extLst>
              <a:ext uri="{FF2B5EF4-FFF2-40B4-BE49-F238E27FC236}">
                <a16:creationId xmlns:a16="http://schemas.microsoft.com/office/drawing/2014/main" id="{83D33902-FAF5-D457-8B21-0A3307D261E6}"/>
              </a:ext>
            </a:extLst>
          </p:cNvPr>
          <p:cNvPicPr>
            <a:picLocks noChangeAspect="1"/>
          </p:cNvPicPr>
          <p:nvPr/>
        </p:nvPicPr>
        <p:blipFill>
          <a:blip r:embed="rId4"/>
          <a:stretch>
            <a:fillRect/>
          </a:stretch>
        </p:blipFill>
        <p:spPr>
          <a:xfrm>
            <a:off x="7713082" y="4539343"/>
            <a:ext cx="2359112" cy="2318657"/>
          </a:xfrm>
          <a:prstGeom prst="rect">
            <a:avLst/>
          </a:prstGeom>
        </p:spPr>
      </p:pic>
    </p:spTree>
    <p:extLst>
      <p:ext uri="{BB962C8B-B14F-4D97-AF65-F5344CB8AC3E}">
        <p14:creationId xmlns:p14="http://schemas.microsoft.com/office/powerpoint/2010/main" val="427312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4873beb7-5857-4685-be1f-d57550cc96cc"/>
    <ds:schemaRef ds:uri="http://www.w3.org/XML/1998/namespace"/>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34495</TotalTime>
  <Words>2544</Words>
  <Application>Microsoft Office PowerPoint</Application>
  <PresentationFormat>Widescreen</PresentationFormat>
  <Paragraphs>132</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Adobe Devanagari</vt:lpstr>
      <vt:lpstr>Aptos</vt:lpstr>
      <vt:lpstr>Arial</vt:lpstr>
      <vt:lpstr>Calibri</vt:lpstr>
      <vt:lpstr>Century Gothic</vt:lpstr>
      <vt:lpstr>Courier New</vt:lpstr>
      <vt:lpstr>Euphemia</vt:lpstr>
      <vt:lpstr>Times New Roman</vt:lpstr>
      <vt:lpstr>Vapor Trail</vt:lpstr>
      <vt:lpstr>From Berkeley to Beloved: A brief history of book banning in virginia</vt:lpstr>
      <vt:lpstr>Taking the long view</vt:lpstr>
      <vt:lpstr>Some long term trends</vt:lpstr>
      <vt:lpstr>Long-Term Trends, Cont.</vt:lpstr>
      <vt:lpstr>Some long term trends, cont.</vt:lpstr>
      <vt:lpstr>1954-1973: rapid opening and change</vt:lpstr>
      <vt:lpstr>The responding Controversy  and its effects: 1974-82</vt:lpstr>
      <vt:lpstr>1980s: two landmark cases</vt:lpstr>
      <vt:lpstr>The Virginia Beach Referendum (1980)  and the Fairfax Public Library Controversy (1993-1994):  Library Materials About Homosexuality  </vt:lpstr>
      <vt:lpstr>“Beloved” And parental control: 2012-2023</vt:lpstr>
      <vt:lpstr>The Normalization of Book Banning?:  2023-2026</vt:lpstr>
      <vt:lpstr>JLARC Findings, 2020-2025</vt:lpstr>
      <vt:lpstr>The Normalization of Book Banning?, Cont.</vt:lpstr>
      <vt:lpstr>Conclusions</vt:lpstr>
      <vt:lpstr>Questions?</vt:lpstr>
      <vt:lpstr>Selected bibliography</vt:lpstr>
      <vt:lpstr>Selected bibliography</vt:lpstr>
      <vt:lpstr>Selected 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Weimer, Keith (kw6m)</dc:creator>
  <cp:lastModifiedBy>Weimer, Keith (kw6m)</cp:lastModifiedBy>
  <cp:revision>8</cp:revision>
  <cp:lastPrinted>2026-04-30T16:37:43Z</cp:lastPrinted>
  <dcterms:created xsi:type="dcterms:W3CDTF">2022-08-11T16:51:28Z</dcterms:created>
  <dcterms:modified xsi:type="dcterms:W3CDTF">2026-05-04T18:46:49Z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